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89" r:id="rId3"/>
    <p:sldId id="380" r:id="rId4"/>
    <p:sldId id="384" r:id="rId5"/>
    <p:sldId id="381" r:id="rId6"/>
    <p:sldId id="391" r:id="rId7"/>
    <p:sldId id="390" r:id="rId8"/>
    <p:sldId id="368" r:id="rId9"/>
    <p:sldId id="385" r:id="rId10"/>
    <p:sldId id="386" r:id="rId11"/>
    <p:sldId id="344" r:id="rId12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2" autoAdjust="0"/>
  </p:normalViewPr>
  <p:slideViewPr>
    <p:cSldViewPr>
      <p:cViewPr>
        <p:scale>
          <a:sx n="82" d="100"/>
          <a:sy n="82" d="100"/>
        </p:scale>
        <p:origin x="-1002" y="-234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2444998207064617"/>
                  <c:y val="-0.15283326213781359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latin typeface="Times New Roman" pitchFamily="18" charset="0"/>
                        <a:cs typeface="Times New Roman" pitchFamily="18" charset="0"/>
                      </a:rPr>
                      <a:t>31414</a:t>
                    </a:r>
                  </a:p>
                </c:rich>
              </c:tx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2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Зерновые</c:v>
                </c:pt>
                <c:pt idx="1">
                  <c:v>Технические</c:v>
                </c:pt>
                <c:pt idx="2">
                  <c:v>Картофель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31414</c:v>
                </c:pt>
                <c:pt idx="1">
                  <c:v>10261</c:v>
                </c:pt>
                <c:pt idx="2">
                  <c:v>1188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explosion val="0"/>
          </c:dPt>
          <c:dPt>
            <c:idx val="1"/>
            <c:explosion val="9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Зерновые</c:v>
                </c:pt>
                <c:pt idx="1">
                  <c:v>Технические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72173</c:v>
                </c:pt>
                <c:pt idx="1">
                  <c:v>16339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9394018067295626"/>
          <c:y val="0.44464673301882446"/>
          <c:w val="0.2249678281891852"/>
          <c:h val="0.11070653396235108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Зерновые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68.7</c:v>
                </c:pt>
                <c:pt idx="1">
                  <c:v>13.3</c:v>
                </c:pt>
                <c:pt idx="2">
                  <c:v>18.600000000000001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1.6533481015072416E-3"/>
                  <c:y val="1.2400110761304312E-2"/>
                </c:manualLayout>
              </c:layout>
              <c:showVal val="1"/>
            </c:dLbl>
            <c:dLbl>
              <c:idx val="1"/>
              <c:layout>
                <c:manualLayout>
                  <c:x val="6.0622063410682585E-17"/>
                  <c:y val="1.488013291356517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Зерновые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85.2</c:v>
                </c:pt>
                <c:pt idx="1">
                  <c:v>15.1</c:v>
                </c:pt>
                <c:pt idx="2">
                  <c:v>20.3</c:v>
                </c:pt>
              </c:numCache>
            </c:numRef>
          </c:val>
        </c:ser>
        <c:axId val="38943744"/>
        <c:axId val="66189184"/>
      </c:barChart>
      <c:catAx>
        <c:axId val="38943744"/>
        <c:scaling>
          <c:orientation val="minMax"/>
        </c:scaling>
        <c:axPos val="b"/>
        <c:tickLblPos val="nextTo"/>
        <c:crossAx val="66189184"/>
        <c:crosses val="autoZero"/>
        <c:auto val="1"/>
        <c:lblAlgn val="ctr"/>
        <c:lblOffset val="100"/>
      </c:catAx>
      <c:valAx>
        <c:axId val="66189184"/>
        <c:scaling>
          <c:orientation val="minMax"/>
        </c:scaling>
        <c:axPos val="l"/>
        <c:majorGridlines/>
        <c:numFmt formatCode="General" sourceLinked="1"/>
        <c:tickLblPos val="nextTo"/>
        <c:crossAx val="389437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18,9</a:t>
                    </a:r>
                    <a:r>
                      <a:rPr lang="ru-RU" smtClean="0"/>
                      <a:t> ц/у.г.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корма (без концентратов и соломы)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3.6743602562678236E-3"/>
                  <c:y val="-2.6146848110694646E-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dirty="0" smtClean="0"/>
                      <a:t>21,2</a:t>
                    </a:r>
                    <a:r>
                      <a:rPr lang="ru-RU" sz="2000" dirty="0" smtClean="0"/>
                      <a:t> ц/</a:t>
                    </a:r>
                    <a:r>
                      <a:rPr lang="ru-RU" sz="2000" dirty="0" err="1" smtClean="0"/>
                      <a:t>у.г</a:t>
                    </a:r>
                    <a:r>
                      <a:rPr lang="ru-RU" sz="2000" dirty="0" smtClean="0"/>
                      <a:t>.</a:t>
                    </a:r>
                    <a:endParaRPr lang="en-US" sz="2000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корма (без концентратов и соломы)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21.2</c:v>
                </c:pt>
              </c:numCache>
            </c:numRef>
          </c:val>
        </c:ser>
        <c:dLbls/>
        <c:axId val="75748864"/>
        <c:axId val="75750400"/>
      </c:barChart>
      <c:catAx>
        <c:axId val="7574886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750400"/>
        <c:crosses val="autoZero"/>
        <c:auto val="1"/>
        <c:lblAlgn val="ctr"/>
        <c:lblOffset val="100"/>
      </c:catAx>
      <c:valAx>
        <c:axId val="75750400"/>
        <c:scaling>
          <c:orientation val="minMax"/>
        </c:scaling>
        <c:axPos val="l"/>
        <c:majorGridlines/>
        <c:numFmt formatCode="General" sourceLinked="1"/>
        <c:tickLblPos val="nextTo"/>
        <c:crossAx val="757488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7865903835285929E-2"/>
          <c:w val="0.75023286822177737"/>
          <c:h val="0.932134096164714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smtClean="0">
                        <a:latin typeface="Times New Roman" pitchFamily="18" charset="0"/>
                        <a:cs typeface="Times New Roman" pitchFamily="18" charset="0"/>
                      </a:rPr>
                      <a:t>1448</a:t>
                    </a:r>
                    <a:r>
                      <a:rPr lang="ru-RU" sz="2400" b="1" smtClean="0">
                        <a:latin typeface="Times New Roman" pitchFamily="18" charset="0"/>
                        <a:cs typeface="Times New Roman" pitchFamily="18" charset="0"/>
                      </a:rPr>
                      <a:t> га</a:t>
                    </a:r>
                    <a:endParaRPr lang="en-US" sz="24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3720</a:t>
                    </a:r>
                    <a:r>
                      <a:rPr lang="ru-RU" smtClean="0"/>
                      <a:t> га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2548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pPr/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Озимая рожь</c:v>
                </c:pt>
                <c:pt idx="1">
                  <c:v>Озимая пшеница</c:v>
                </c:pt>
                <c:pt idx="2">
                  <c:v>Озимая сурепица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1448</c:v>
                </c:pt>
                <c:pt idx="1">
                  <c:v>3720</c:v>
                </c:pt>
                <c:pt idx="2">
                  <c:v>2548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158" y="-266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453" y="1799927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уборочной кампании 2021 года в</a:t>
            </a:r>
          </a:p>
          <a:p>
            <a:pPr defTabSz="396000"/>
            <a:r>
              <a:rPr lang="ru-RU" sz="4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рапивинском муниципальном округе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66414" y="431775"/>
            <a:ext cx="720080" cy="1067326"/>
          </a:xfrm>
          <a:prstGeom prst="rect">
            <a:avLst/>
          </a:prstGeom>
        </p:spPr>
      </p:pic>
      <p:pic>
        <p:nvPicPr>
          <p:cNvPr id="6" name="Picture 2" descr="Кемеровская область 2019_ПП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841" y="442860"/>
            <a:ext cx="8156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36501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874" y="370635"/>
            <a:ext cx="922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урожай 2022 года посеяно 7 716 га озимых культур: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493149526"/>
              </p:ext>
            </p:extLst>
          </p:nvPr>
        </p:nvGraphicFramePr>
        <p:xfrm>
          <a:off x="857492" y="1079847"/>
          <a:ext cx="8287921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5400" b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3268" y="431775"/>
            <a:ext cx="719390" cy="106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7" name="Picture 2" descr="Кемеровская область 2019_ПП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841" y="442860"/>
            <a:ext cx="8156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381" y="359767"/>
            <a:ext cx="988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уборки в 2021 году – 42 863 га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861699208"/>
              </p:ext>
            </p:extLst>
          </p:nvPr>
        </p:nvGraphicFramePr>
        <p:xfrm>
          <a:off x="1368549" y="1264491"/>
          <a:ext cx="9001000" cy="521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169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030" y="47337"/>
            <a:ext cx="8289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 объемы производства зерновых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технических культур – 88 512 тонн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215697109"/>
              </p:ext>
            </p:extLst>
          </p:nvPr>
        </p:nvGraphicFramePr>
        <p:xfrm>
          <a:off x="0" y="768003"/>
          <a:ext cx="7830613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https://shop.edaeco.com/upload/iblock/cd0/cd0c6d64146e73e990e90b8fa43e99e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064" y="3528119"/>
            <a:ext cx="4104456" cy="27352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8960" y="2303983"/>
            <a:ext cx="4715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Плановые объемы производства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картофеля – 19 306 тонн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20477" y="287759"/>
            <a:ext cx="49685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уборке в 2021 году было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задействовано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54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зерноуборочных комбайна (суточная производительность –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1 400 га (3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тонн), сезонная нагрузка – 783 га на один комбайн).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963191" y="4397625"/>
            <a:ext cx="5414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послеуборочной очистке и сушке зерна работали 19 зерносушильных комплексов со сменной производительностью 2 300 тонн, сезонная нагрузка – 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тонн.</a:t>
            </a:r>
          </a:p>
        </p:txBody>
      </p:sp>
      <p:pic>
        <p:nvPicPr>
          <p:cNvPr id="2050" name="Picture 2" descr="https://images11.popmeh.ru/upload/img_cache/d81/d8199993ddf219a0f8507d4b8ea2f7a7_ce_2048x1092x0x0_cropped_1332x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57" y="2881059"/>
            <a:ext cx="5328592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af12.mail.ru/cgi-bin/readmsg?id=16309164300512238483;0;2&amp;mode=attachment&amp;email=ush_krap@mail.ru&amp;ct=image%2fjpeg&amp;cn=IMG%2d20210906%2dWA001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af12.mail.ru/cgi-bin/readmsg?id=16309164300512238483;0;2&amp;mode=attachment&amp;email=ush_krap@mail.ru&amp;ct=image%2fjpeg&amp;cn=IMG%2d20210906%2dWA0011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af12.mail.ru/cgi-bin/readmsg?id=16309164300512238483;0;2&amp;mode=attachment&amp;email=ush_krap@mail.ru&amp;ct=image%2fjpeg&amp;cn=IMG%2d20210906%2dWA0011.jpg&amp;cte=bin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0" b="19480"/>
          <a:stretch/>
        </p:blipFill>
        <p:spPr>
          <a:xfrm>
            <a:off x="5963191" y="473328"/>
            <a:ext cx="3744417" cy="37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6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5455" y="215751"/>
            <a:ext cx="6251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уборочных работ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872605" y="1151855"/>
          <a:ext cx="7681383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92485" y="575791"/>
          <a:ext cx="8928992" cy="4892392"/>
        </p:xfrm>
        <a:graphic>
          <a:graphicData uri="http://schemas.openxmlformats.org/drawingml/2006/table">
            <a:tbl>
              <a:tblPr/>
              <a:tblGrid>
                <a:gridCol w="2376264"/>
                <a:gridCol w="1584176"/>
                <a:gridCol w="1656184"/>
                <a:gridCol w="1584176"/>
                <a:gridCol w="1728192"/>
              </a:tblGrid>
              <a:tr h="3483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Площадь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Намолочено,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урожайность,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Намолочено,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урожайность,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Зерновые и зернобобовые культуры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31414 га (32054 - 640 перевод)                                                 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Бункерный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намолот          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946920,5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30,15                      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758714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24,2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Амбарный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намолот 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851712       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27,1                      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686786  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21,9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1188 га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203143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171                         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186326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157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Технические культуры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10261 га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151250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14,74                     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132845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13,3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3" y="1007839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8989" y="4176191"/>
            <a:ext cx="5977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валовое производство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зерновых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зернобобовых культур: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070" y="1007839"/>
            <a:ext cx="48715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КФХ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Печерин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С.В. – 60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Плотниковское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40 ц/га;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ООО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«Золотая Нива» – 35,5 ц/га;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ООО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«Весна» - 35,3 ц/га;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ООО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Банновское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34,2 ц/га;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Златозара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30,4 ц/га.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493" y="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высокая урожайность зерновых и зернобобовых культур: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7021" y="5112295"/>
            <a:ext cx="5708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Плотниковское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14 404 тонны;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Банновское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12 357 тонн;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Златозара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12 050 тонн.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mages.ru.prom.st/800322279_w640_h640_semena-ozimoj-pshenit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45" y="3263817"/>
            <a:ext cx="4752528" cy="3168353"/>
          </a:xfrm>
          <a:prstGeom prst="rect">
            <a:avLst/>
          </a:prstGeom>
          <a:noFill/>
        </p:spPr>
      </p:pic>
      <p:pic>
        <p:nvPicPr>
          <p:cNvPr id="7172" name="Picture 4" descr="https://agro.ati-nn.com/images/1news/07.07.20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997" y="1223863"/>
            <a:ext cx="444063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23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3" y="1007839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998" y="339857"/>
            <a:ext cx="8367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высокая урожайность картофеля: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998" y="1151855"/>
            <a:ext cx="5543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Златозара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237 ц/га;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ИП Младенов А.В. – 237 ц/га;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«СПК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Зеленовский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200 ц/га.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037" y="3744143"/>
            <a:ext cx="5558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высокая урожайность технических культур: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1077" y="4680247"/>
            <a:ext cx="5091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Банновское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20,5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КФХ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Печерин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20,5 ц/га;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Плотниковское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17,7 ц/га;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Златозара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17 ц/га.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fermoved.ru/wp-content/uploads/2017/11/riv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3085" y="1367879"/>
            <a:ext cx="3672408" cy="2449468"/>
          </a:xfrm>
          <a:prstGeom prst="rect">
            <a:avLst/>
          </a:prstGeom>
          <a:noFill/>
        </p:spPr>
      </p:pic>
      <p:pic>
        <p:nvPicPr>
          <p:cNvPr id="6148" name="Picture 4" descr="https://udobreniya.net/wp-content/uploads/2018/05/raps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421" y="2375991"/>
            <a:ext cx="5512056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9285" y="359767"/>
            <a:ext cx="4433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кормов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509566287"/>
              </p:ext>
            </p:extLst>
          </p:nvPr>
        </p:nvGraphicFramePr>
        <p:xfrm>
          <a:off x="216422" y="1263225"/>
          <a:ext cx="6912768" cy="485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4" name="Picture 4" descr="https://vedtver.ru/wp-content/uploads/2019/07/e3785d08c03dbb6257b9f854af97b3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3085" y="1007839"/>
            <a:ext cx="3513478" cy="2304256"/>
          </a:xfrm>
          <a:prstGeom prst="rect">
            <a:avLst/>
          </a:prstGeom>
          <a:noFill/>
        </p:spPr>
      </p:pic>
      <p:pic>
        <p:nvPicPr>
          <p:cNvPr id="5126" name="Picture 6" descr="https://agro.permkrai.ru/upload/iblock/a8d/IMG_64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9189" y="3528119"/>
            <a:ext cx="421246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8301</TotalTime>
  <Words>358</Words>
  <Application>Microsoft Office PowerPoint</Application>
  <PresentationFormat>Произвольный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economik</cp:lastModifiedBy>
  <cp:revision>1304</cp:revision>
  <cp:lastPrinted>2020-03-11T07:03:08Z</cp:lastPrinted>
  <dcterms:created xsi:type="dcterms:W3CDTF">2018-10-19T07:56:24Z</dcterms:created>
  <dcterms:modified xsi:type="dcterms:W3CDTF">2021-11-01T07:34:58Z</dcterms:modified>
</cp:coreProperties>
</file>