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441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60" r:id="rId10"/>
    <p:sldId id="461" r:id="rId11"/>
    <p:sldId id="462" r:id="rId12"/>
    <p:sldId id="464" r:id="rId13"/>
    <p:sldId id="465" r:id="rId14"/>
    <p:sldId id="466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6" r:id="rId23"/>
    <p:sldId id="479" r:id="rId24"/>
    <p:sldId id="477" r:id="rId25"/>
    <p:sldId id="478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503" r:id="rId45"/>
    <p:sldId id="504" r:id="rId46"/>
    <p:sldId id="505" r:id="rId47"/>
    <p:sldId id="506" r:id="rId48"/>
    <p:sldId id="507" r:id="rId49"/>
    <p:sldId id="499" r:id="rId50"/>
    <p:sldId id="500" r:id="rId51"/>
    <p:sldId id="508" r:id="rId52"/>
  </p:sldIdLst>
  <p:sldSz cx="12192000" cy="6858000"/>
  <p:notesSz cx="6858000" cy="9144000"/>
  <p:defaultTextStyle>
    <a:defPPr>
      <a:defRPr lang="ru-RU"/>
    </a:defPPr>
    <a:lvl1pPr marL="0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0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0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4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1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1" algn="l" defTabSz="9143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97F"/>
    <a:srgbClr val="040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86447" autoAdjust="0"/>
  </p:normalViewPr>
  <p:slideViewPr>
    <p:cSldViewPr snapToGrid="0">
      <p:cViewPr varScale="1">
        <p:scale>
          <a:sx n="116" d="100"/>
          <a:sy n="116" d="100"/>
        </p:scale>
        <p:origin x="2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3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BE77-B52D-4EB2-A759-212E9EF085AC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4F98-A821-448E-B4E6-7F0302BE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0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0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4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1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1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0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6D97B-0EAC-4C21-939C-DD0C5AAFFA8B}" type="slidenum">
              <a:rPr lang="ru-RU" smtClean="0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413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626FA-163F-466A-9181-33A8853D4CBE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6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xmlns="" id="{FB109A76-BAD7-4096-8A33-F25A6BF530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xmlns="" id="{45F0373A-B1AC-49BB-90AA-F9E5F260E9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xmlns="" id="{BAA69D0B-5931-418A-9477-56DB589CC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101744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101744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101744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101744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95776F-008F-4E92-A67A-8C86EE994BB7}" type="slidenum">
              <a:rPr lang="ru-RU" altLang="ru-RU" sz="1200">
                <a:solidFill>
                  <a:srgbClr val="000000"/>
                </a:solidFill>
              </a:rPr>
              <a:pPr/>
              <a:t>50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1106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4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5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60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60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9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235" y="2130495"/>
            <a:ext cx="10362096" cy="1468715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90" y="1604728"/>
            <a:ext cx="10971967" cy="39767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90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83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78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44" indent="0">
              <a:buNone/>
              <a:defRPr sz="1600" b="1"/>
            </a:lvl6pPr>
            <a:lvl7pPr marL="2743021" indent="0">
              <a:buNone/>
              <a:defRPr sz="1600" b="1"/>
            </a:lvl7pPr>
            <a:lvl8pPr marL="3200181" indent="0">
              <a:buNone/>
              <a:defRPr sz="1600" b="1"/>
            </a:lvl8pPr>
            <a:lvl9pPr marL="36573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78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3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44" indent="0">
              <a:buNone/>
              <a:defRPr sz="1600" b="1"/>
            </a:lvl6pPr>
            <a:lvl7pPr marL="2743021" indent="0">
              <a:buNone/>
              <a:defRPr sz="1600" b="1"/>
            </a:lvl7pPr>
            <a:lvl8pPr marL="3200181" indent="0">
              <a:buNone/>
              <a:defRPr sz="1600" b="1"/>
            </a:lvl8pPr>
            <a:lvl9pPr marL="36573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340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4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7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7" y="2744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44" indent="0">
              <a:buNone/>
              <a:defRPr sz="1000"/>
            </a:lvl6pPr>
            <a:lvl7pPr marL="2743021" indent="0">
              <a:buNone/>
              <a:defRPr sz="1000"/>
            </a:lvl7pPr>
            <a:lvl8pPr marL="3200181" indent="0">
              <a:buNone/>
              <a:defRPr sz="1000"/>
            </a:lvl8pPr>
            <a:lvl9pPr marL="36573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44" indent="0">
              <a:buNone/>
              <a:defRPr sz="2000"/>
            </a:lvl6pPr>
            <a:lvl7pPr marL="2743021" indent="0">
              <a:buNone/>
              <a:defRPr sz="2000"/>
            </a:lvl7pPr>
            <a:lvl8pPr marL="3200181" indent="0">
              <a:buNone/>
              <a:defRPr sz="2000"/>
            </a:lvl8pPr>
            <a:lvl9pPr marL="36573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44" indent="0">
              <a:buNone/>
              <a:defRPr sz="1000"/>
            </a:lvl6pPr>
            <a:lvl7pPr marL="2743021" indent="0">
              <a:buNone/>
              <a:defRPr sz="1000"/>
            </a:lvl7pPr>
            <a:lvl8pPr marL="3200181" indent="0">
              <a:buNone/>
              <a:defRPr sz="1000"/>
            </a:lvl8pPr>
            <a:lvl9pPr marL="36573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5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95" y="274640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95" y="1600216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77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BC56-E000-4299-9BB8-C9F4F8B5FE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11" y="635777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77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DC4C-ADE3-4388-A3AD-4293514F2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3" indent="-228600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600" algn="l" defTabSz="914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6" indent="-228600" algn="l" defTabSz="914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2" indent="-228600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3" indent="-228600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600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4" indent="-228600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1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1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5.pn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jpeg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Excel_97-2003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Excel_97-20034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Excel_97-20035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Excel_97-20036.xls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.png"/><Relationship Id="rId7" Type="http://schemas.openxmlformats.org/officeDocument/2006/relationships/image" Target="../media/image6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37" y="2178"/>
            <a:ext cx="11104062" cy="6860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421" y="1904872"/>
            <a:ext cx="7848058" cy="406802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defTabSz="419047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Реализация национальных проектов в Крапивинском муниципальном округе за </a:t>
            </a:r>
            <a:endParaRPr lang="ru-RU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419047"/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полугодие 2020 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defTabSz="419047"/>
            <a:endParaRPr lang="ru-RU" sz="4200" b="1" dirty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9047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Заместитель главы </a:t>
            </a:r>
          </a:p>
          <a:p>
            <a:pPr defTabSz="419047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Харламов С.Н.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068" y="456950"/>
            <a:ext cx="761947" cy="11295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2" y="456949"/>
            <a:ext cx="1483686" cy="11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2286262" y="1577272"/>
            <a:ext cx="6324164" cy="5928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6640" y="11428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38652" y="1457455"/>
            <a:ext cx="6717208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508" y="2212356"/>
            <a:ext cx="9202035" cy="68401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900" b="1" dirty="0"/>
              <a:t>Новое оборудование для Банновской основной общеобразовательной школы (2 интерактивных комплекса и 36 компьютеров) на сумму 2,127 млн. руб.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4" y="3044262"/>
            <a:ext cx="4495490" cy="3531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36" y="3044262"/>
            <a:ext cx="4323891" cy="35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733962" y="1719402"/>
            <a:ext cx="3692131" cy="5928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6640" y="11428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742" y="5631322"/>
            <a:ext cx="3768666" cy="374706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963" y="1598647"/>
            <a:ext cx="4467124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784" y="2567766"/>
            <a:ext cx="6781331" cy="361550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02381" indent="-302381" algn="just">
              <a:buFont typeface="Wingdings" panose="05000000000000000000" pitchFamily="2" charset="2"/>
              <a:buChar char="Ø"/>
            </a:pPr>
            <a:r>
              <a:rPr lang="ru-RU" sz="1900" b="1" dirty="0"/>
              <a:t>Открытие нового направления в дополнительном образовании в Крапивинском детском доме творчества. Работы по ремонту (местный бюджет) и закупка оборудования (федеральный и областной бюджеты) будут завершены к началу учебного года (мебель, компьютеры, квадракоптеры, 3D-принтеры, расходники и т.д.) на сумму 903 тыс. руб.</a:t>
            </a:r>
          </a:p>
          <a:p>
            <a:pPr marL="302381" indent="-302381" algn="just">
              <a:buFont typeface="Wingdings" panose="05000000000000000000" pitchFamily="2" charset="2"/>
              <a:buChar char="Ø"/>
            </a:pPr>
            <a:r>
              <a:rPr lang="ru-RU" sz="1900" b="1" dirty="0"/>
              <a:t>Ремонт спортивного зала Мунгатской основной общеобразовательной школы и приобретено оборудование (заменена окон, ремонт отопления и электроснабжения, ремонт стен и пола) в общей сложности на 2,75 млн. руб. (2,5-областной, 0,25-местный)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84" y="2720669"/>
            <a:ext cx="3713527" cy="31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5901020" y="1243736"/>
            <a:ext cx="4381143" cy="1600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3400" b="1" dirty="0">
                <a:solidFill>
                  <a:prstClr val="white"/>
                </a:solidFill>
                <a:latin typeface="Sitka Display" pitchFamily="2" charset="0"/>
              </a:rPr>
              <a:t>Национальный проект «Демография»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3461" y="1192256"/>
            <a:ext cx="4126048" cy="170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3400" b="1" dirty="0">
                <a:solidFill>
                  <a:prstClr val="white"/>
                </a:solidFill>
                <a:latin typeface="Sitka Heading" pitchFamily="2" charset="0"/>
              </a:rPr>
              <a:t>Национальный проект </a:t>
            </a:r>
          </a:p>
          <a:p>
            <a:pPr algn="ctr"/>
            <a:r>
              <a:rPr lang="ru-RU" sz="3400" b="1" dirty="0">
                <a:solidFill>
                  <a:prstClr val="white"/>
                </a:solidFill>
                <a:latin typeface="Sitka Heading" pitchFamily="2" charset="0"/>
              </a:rPr>
              <a:t>«Культура»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5492" y="99039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13283" y="193912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2521" y="3086818"/>
            <a:ext cx="4113089" cy="2667641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Региональные проекты:</a:t>
            </a:r>
          </a:p>
          <a:p>
            <a:endParaRPr lang="ru-RU" sz="3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«Культурная среда»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«Творческие люди»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«Цифровая культура»</a:t>
            </a:r>
          </a:p>
          <a:p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1020" y="3124174"/>
            <a:ext cx="4381143" cy="148270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sz="3000" dirty="0"/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Региональные проекты: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«Спорт норма жизни»</a:t>
            </a:r>
          </a:p>
        </p:txBody>
      </p:sp>
    </p:spTree>
    <p:extLst>
      <p:ext uri="{BB962C8B-B14F-4D97-AF65-F5344CB8AC3E}">
        <p14:creationId xmlns:p14="http://schemas.microsoft.com/office/powerpoint/2010/main" val="1239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1905289" y="1192256"/>
            <a:ext cx="7592187" cy="78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3400" b="1" dirty="0">
                <a:solidFill>
                  <a:prstClr val="white"/>
                </a:solidFill>
                <a:latin typeface="Arial Black" pitchFamily="34" charset="0"/>
              </a:rPr>
              <a:t>«КУЛЬТУРНАЯ СРЕДА»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5492" y="99039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65094" y="193912"/>
            <a:ext cx="7148830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2520" y="2133491"/>
            <a:ext cx="9403901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Оснащение образовательных учреждений в сфере культуры детских школ искусств музыкальными  инструментами, оборудованием и учебными материалами на сумму 3 733 400 рублей из средств Федерального, Областного и Местного бюджетов.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2826" y="3012939"/>
            <a:ext cx="7837350" cy="78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3400" b="1" dirty="0">
                <a:solidFill>
                  <a:prstClr val="white"/>
                </a:solidFill>
                <a:latin typeface="Arial Black" pitchFamily="34" charset="0"/>
              </a:rPr>
              <a:t>«ТВОРЧЕСКИЕ ЛЮДИ»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555" y="4038651"/>
            <a:ext cx="9403901" cy="61887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счет федеральных средств повышение квалификации в центрах непрерывного образования в сфере культуры по образовательным программам прошли 7 сотрудников 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2165" y="4724509"/>
            <a:ext cx="7973162" cy="78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3400" b="1" dirty="0">
                <a:solidFill>
                  <a:prstClr val="white"/>
                </a:solidFill>
                <a:latin typeface="Arial Black" pitchFamily="34" charset="0"/>
              </a:rPr>
              <a:t>«ЦИФРОВАЯ КУЛЬТУРЫ»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520" y="5791399"/>
            <a:ext cx="9403901" cy="61887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шесть месяцев 2020 года из фондов Крапивинского краеведческого музея оцифровано и передано в 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Госкаталог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музейного Фонда РФ 1015 единиц 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6774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713461" y="1192257"/>
            <a:ext cx="9573249" cy="78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3400" b="1" dirty="0">
                <a:solidFill>
                  <a:prstClr val="white"/>
                </a:solidFill>
                <a:latin typeface="Arial Black" pitchFamily="34" charset="0"/>
              </a:rPr>
              <a:t>«Спорт норма жизни»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5492" y="99039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7749" y="193912"/>
            <a:ext cx="7743520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2520" y="2133490"/>
            <a:ext cx="10769501" cy="192175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02381" indent="-302381">
              <a:buFontTx/>
              <a:buChar char="-"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пгт. Крапивинском установлена малая спортивная площадка</a:t>
            </a:r>
          </a:p>
          <a:p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ВФСК ГТО. Стоимость площадки 2 948 958 руб. </a:t>
            </a:r>
          </a:p>
          <a:p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2381" indent="-302381">
              <a:buFontTx/>
              <a:buChar char="-"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пгт. Зеленогорский планируется установка спортивной площадки.</a:t>
            </a:r>
          </a:p>
          <a:p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 ее строительство выделено 2,7 млн.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554" y="4038651"/>
            <a:ext cx="11029050" cy="140060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За счет федеральных средств прошли повышение квалификации в центрах непрерывного образования: 2 тренера – преподавателя по программе «Тренер в области физической культуры и спорту», 1 тренер – по программе  «Специалист по адаптивной физической культуре», 1 специалист- по программе «Подготовка спортивных судей главной судейской коллегии и судейских бригад в рамках       Всероссийского физкультурно-спортивного комплекса «Готов к труду и обороне» (ВФСК ГТО)».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520" y="5559551"/>
            <a:ext cx="10777271" cy="61887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За первый квартал 2020 года приступили к выполнению нормативов 95 человек, выполнили на    </a:t>
            </a:r>
          </a:p>
          <a:p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знаки отличия 64 человека.</a:t>
            </a:r>
          </a:p>
        </p:txBody>
      </p:sp>
      <p:pic>
        <p:nvPicPr>
          <p:cNvPr id="1026" name="Picture 2" descr="Z:\Администрация МО\Районный совет\I СОЗЫВ\ФОТО\площадка ГТО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594" y="2133491"/>
            <a:ext cx="2613882" cy="17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6640" y="11428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0799" y="503346"/>
            <a:ext cx="7657420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Национальный проект «Демография»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87" y="1236507"/>
            <a:ext cx="9146584" cy="545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86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80179" y="1765730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0179" y="0"/>
            <a:ext cx="9593877" cy="16611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Мероприятия отделения дневного пребывания </a:t>
            </a:r>
          </a:p>
          <a:p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граждан пожилого возраста и инвалидов</a:t>
            </a:r>
          </a:p>
          <a:p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 и социально-реабилитационного отделения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087" y="2057284"/>
            <a:ext cx="3744140" cy="2570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hatsApp Image 2020-02-05 at 15.13.30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4952"/>
            <a:ext cx="4260273" cy="3402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WhatsApp Image 2020-02-12 at 10.58.31 (1)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118" y="2975380"/>
            <a:ext cx="4560021" cy="361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AM_842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702" y="4336238"/>
            <a:ext cx="4081946" cy="2716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7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55771" y="12365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95731" y="0"/>
            <a:ext cx="8229032" cy="1140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Укрепление материально-технической </a:t>
            </a:r>
          </a:p>
          <a:p>
            <a:pPr algn="ctr"/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базы учреждения: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5770" y="1312110"/>
            <a:ext cx="9373359" cy="4406579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cs typeface="Arial" pitchFamily="34" charset="0"/>
              </a:rPr>
              <a:t>-   </a:t>
            </a:r>
            <a:r>
              <a:rPr lang="ru-RU" sz="2800" b="1" i="1" dirty="0">
                <a:solidFill>
                  <a:schemeClr val="tx2"/>
                </a:solidFill>
                <a:cs typeface="Arial" pitchFamily="34" charset="0"/>
              </a:rPr>
              <a:t>Произведен частичный ремонт в помещении социально-реабилитационного отделения;</a:t>
            </a:r>
          </a:p>
          <a:p>
            <a:pPr marL="362857" indent="-362857">
              <a:buFontTx/>
              <a:buChar char="-"/>
            </a:pPr>
            <a:endParaRPr lang="ru-RU" sz="2800" b="1" i="1" dirty="0">
              <a:solidFill>
                <a:schemeClr val="tx2"/>
              </a:solidFill>
              <a:cs typeface="Arial" pitchFamily="34" charset="0"/>
            </a:endParaRPr>
          </a:p>
          <a:p>
            <a:pPr marL="362857" indent="-362857">
              <a:buFontTx/>
              <a:buChar char="-"/>
            </a:pPr>
            <a:r>
              <a:rPr lang="ru-RU" sz="2800" b="1" i="1" dirty="0">
                <a:solidFill>
                  <a:schemeClr val="tx2"/>
                </a:solidFill>
                <a:cs typeface="Arial" pitchFamily="34" charset="0"/>
              </a:rPr>
              <a:t>Заменены 4 оконных блока;</a:t>
            </a:r>
          </a:p>
          <a:p>
            <a:endParaRPr lang="ru-RU" sz="2800" b="1" i="1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ru-RU" sz="2800" b="1" i="1" dirty="0">
                <a:solidFill>
                  <a:schemeClr val="tx2"/>
                </a:solidFill>
                <a:cs typeface="Arial" pitchFamily="34" charset="0"/>
              </a:rPr>
              <a:t>-    Коридоры и санитарная комната оборудованы поручнями, указательными знаками с учетом доступности для </a:t>
            </a:r>
            <a:r>
              <a:rPr lang="ru-RU" sz="2800" b="1" i="1" dirty="0" err="1">
                <a:solidFill>
                  <a:schemeClr val="tx2"/>
                </a:solidFill>
                <a:cs typeface="Arial" pitchFamily="34" charset="0"/>
              </a:rPr>
              <a:t>маломобильных</a:t>
            </a:r>
            <a:r>
              <a:rPr lang="ru-RU" sz="2800" b="1" i="1" dirty="0">
                <a:solidFill>
                  <a:schemeClr val="tx2"/>
                </a:solidFill>
                <a:cs typeface="Arial" pitchFamily="34" charset="0"/>
              </a:rPr>
              <a:t> групп населения;</a:t>
            </a:r>
          </a:p>
          <a:p>
            <a:endParaRPr lang="ru-RU" sz="2800" b="1" i="1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ru-RU" sz="2800" b="1" i="1" dirty="0">
                <a:solidFill>
                  <a:schemeClr val="tx2"/>
                </a:solidFill>
                <a:cs typeface="Arial" pitchFamily="34" charset="0"/>
              </a:rPr>
              <a:t>-   Приобретено новое оборудование для занятий:</a:t>
            </a:r>
          </a:p>
        </p:txBody>
      </p:sp>
    </p:spTree>
    <p:extLst>
      <p:ext uri="{BB962C8B-B14F-4D97-AF65-F5344CB8AC3E}">
        <p14:creationId xmlns:p14="http://schemas.microsoft.com/office/powerpoint/2010/main" val="28500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6640" y="11428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8457" y="99095"/>
            <a:ext cx="8990980" cy="1140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ухода </a:t>
            </a:r>
          </a:p>
          <a:p>
            <a:pPr algn="ctr"/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пожилыми гражданами и инвалидами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2172" y="6268311"/>
            <a:ext cx="2285842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Мунгатская школа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2707" y="6219799"/>
            <a:ext cx="2233536" cy="374706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Перехляйская школа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SAM_87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1245" y="2209996"/>
            <a:ext cx="5065415" cy="34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SAM_875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660" y="1387715"/>
            <a:ext cx="3855172" cy="249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SAM_876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831" y="1387714"/>
            <a:ext cx="4006355" cy="266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Рабочий стол\SGx1NTtR1c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168" y="3580206"/>
            <a:ext cx="5593778" cy="287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9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 descr="D:\Рабочий стол\C-NfGM6-6J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76" y="4363096"/>
            <a:ext cx="3326030" cy="249490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6640" y="11428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9978" y="89720"/>
            <a:ext cx="9021030" cy="1140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 </a:t>
            </a:r>
          </a:p>
          <a:p>
            <a:pPr algn="ctr"/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маломобильных групп населения</a:t>
            </a:r>
          </a:p>
        </p:txBody>
      </p:sp>
      <p:pic>
        <p:nvPicPr>
          <p:cNvPr id="1032" name="Picture 8" descr="D:\Рабочий стол\T1pEmg4NTQ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455" y="1538920"/>
            <a:ext cx="3582545" cy="2192492"/>
          </a:xfrm>
          <a:prstGeom prst="rect">
            <a:avLst/>
          </a:prstGeom>
          <a:noFill/>
        </p:spPr>
      </p:pic>
      <p:pic>
        <p:nvPicPr>
          <p:cNvPr id="1033" name="Picture 9" descr="D:\Рабочий стол\RjfQ7AVYqH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984" y="1312111"/>
            <a:ext cx="4157538" cy="3118631"/>
          </a:xfrm>
          <a:prstGeom prst="rect">
            <a:avLst/>
          </a:prstGeom>
          <a:noFill/>
        </p:spPr>
      </p:pic>
      <p:pic>
        <p:nvPicPr>
          <p:cNvPr id="1034" name="Picture 10" descr="D:\Рабочий стол\QN_2u0Fneq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2048" y="3380254"/>
            <a:ext cx="2229952" cy="3477746"/>
          </a:xfrm>
          <a:prstGeom prst="rect">
            <a:avLst/>
          </a:prstGeom>
          <a:noFill/>
        </p:spPr>
      </p:pic>
      <p:pic>
        <p:nvPicPr>
          <p:cNvPr id="26" name="Picture 6" descr="D:\Рабочий стол\QH4d075_Ln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912" y="4287492"/>
            <a:ext cx="3426820" cy="2570508"/>
          </a:xfrm>
          <a:prstGeom prst="rect">
            <a:avLst/>
          </a:prstGeom>
          <a:noFill/>
        </p:spPr>
      </p:pic>
      <p:pic>
        <p:nvPicPr>
          <p:cNvPr id="13" name="Рисунок 12" descr="SAM_875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6507"/>
            <a:ext cx="4497073" cy="299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Рабочий стол\L2GlceU_18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36286"/>
            <a:ext cx="2040973" cy="2721714"/>
          </a:xfrm>
          <a:prstGeom prst="rect">
            <a:avLst/>
          </a:prstGeom>
          <a:noFill/>
        </p:spPr>
      </p:pic>
      <p:pic>
        <p:nvPicPr>
          <p:cNvPr id="23" name="Picture 2" descr="D:\Рабочий стол\um15hjlDMNQ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424" y="3580206"/>
            <a:ext cx="2267749" cy="3277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9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7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50664" y="812781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37096" y="50238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6794" y="4724509"/>
            <a:ext cx="9759244" cy="591688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indent="475746" algn="just">
              <a:lnSpc>
                <a:spcPct val="107000"/>
              </a:lnSpc>
            </a:pP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5746" algn="just">
              <a:lnSpc>
                <a:spcPct val="107000"/>
              </a:lnSpc>
            </a:pP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71926" y="1174041"/>
            <a:ext cx="7490454" cy="990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07.05.2018г. № 204 «О национальных целях и стратегических задачах развития Российской Федерации на период до 2024 года»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71926" y="2674951"/>
            <a:ext cx="4167338" cy="1668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just">
              <a:lnSpc>
                <a:spcPct val="107000"/>
              </a:lnSpc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1.Человеческий капитал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  Образование 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 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7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1926" y="4715454"/>
            <a:ext cx="4167338" cy="1659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just">
              <a:lnSpc>
                <a:spcPct val="107000"/>
              </a:lnSpc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Комфортная среда: 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Безопасные и качественные автомобильные дороги 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Жильё и городская среда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lang="ru-RU" sz="17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8821" y="2674951"/>
            <a:ext cx="4571685" cy="2591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indent="475746" algn="just">
              <a:lnSpc>
                <a:spcPct val="107000"/>
              </a:lnSpc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Экономический рост: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857" indent="-362857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 </a:t>
            </a:r>
          </a:p>
          <a:p>
            <a:pPr marL="362857" indent="-362857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</a:t>
            </a:r>
          </a:p>
          <a:p>
            <a:pPr marL="362857" indent="-362857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Цифровая экономика</a:t>
            </a:r>
          </a:p>
          <a:p>
            <a:pPr marL="362857" indent="-362857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Производительность труда и поддержка занятости</a:t>
            </a:r>
          </a:p>
          <a:p>
            <a:pPr marL="362857" indent="-362857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Международная коопераци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экспорт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8821" y="5511168"/>
            <a:ext cx="4343100" cy="86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lvl="0" algn="just">
              <a:lnSpc>
                <a:spcPct val="107000"/>
              </a:lnSpc>
            </a:pPr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Комплексный план модернизации и расширения магистральной инфраструктуры</a:t>
            </a:r>
            <a:endParaRPr lang="ru-RU" sz="17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14757" y="3238484"/>
            <a:ext cx="457168" cy="531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914757" y="5265969"/>
            <a:ext cx="457168" cy="52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684584" y="3240096"/>
            <a:ext cx="433795" cy="533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84583" y="5691162"/>
            <a:ext cx="464238" cy="48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6640" y="11428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742" y="5631322"/>
            <a:ext cx="3768666" cy="374706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097" y="50238"/>
            <a:ext cx="9179392" cy="11400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Повышение профессиональной квалификации </a:t>
            </a:r>
          </a:p>
          <a:p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специалистов учреждения: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7813" y="1387713"/>
            <a:ext cx="9143161" cy="4899021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62857" indent="-362857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/>
                </a:solidFill>
                <a:cs typeface="Arial" pitchFamily="34" charset="0"/>
              </a:rPr>
              <a:t>Заведующие отделениями- «Основы долговременного ухода», «Долговременный уход в социальной работе»</a:t>
            </a:r>
          </a:p>
          <a:p>
            <a:pPr marL="362857" indent="-362857"/>
            <a:endParaRPr lang="ru-RU" sz="2400" b="1" i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362857" indent="-362857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/>
                </a:solidFill>
                <a:cs typeface="Arial" pitchFamily="34" charset="0"/>
              </a:rPr>
              <a:t>Специалист по реабилитационной работе – «Физическая культура для лиц с ограничениями в состоянии здоровья (адаптивная физическая культура)»</a:t>
            </a:r>
          </a:p>
          <a:p>
            <a:pPr marL="362857" indent="-362857"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362857" indent="-362857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cs typeface="Arial" pitchFamily="34" charset="0"/>
              </a:rPr>
              <a:t>Культорганизатор</a:t>
            </a:r>
            <a:r>
              <a:rPr lang="ru-RU" sz="2400" b="1" i="1" dirty="0" smtClean="0">
                <a:solidFill>
                  <a:schemeClr val="tx2"/>
                </a:solidFill>
                <a:cs typeface="Arial" pitchFamily="34" charset="0"/>
              </a:rPr>
              <a:t> –«Инструктор по северной ходьбе»</a:t>
            </a:r>
          </a:p>
          <a:p>
            <a:pPr marL="362857" indent="-362857"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362857" indent="-362857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/>
                </a:solidFill>
                <a:cs typeface="Arial" pitchFamily="34" charset="0"/>
              </a:rPr>
              <a:t>Медицинская сестра – «Подготовка медицинского персонала по вопросам проведения пред рейсовых, после рейсовых и текущих медицинских осмотров водителей транспортных средств».</a:t>
            </a:r>
            <a:r>
              <a:rPr lang="ru-RU" sz="2400" b="1" i="1" dirty="0">
                <a:solidFill>
                  <a:schemeClr val="tx2"/>
                </a:solidFill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50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Рабочий стол\P91127-122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1591" y="1463317"/>
            <a:ext cx="4300292" cy="32257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14757" y="1049278"/>
            <a:ext cx="9295759" cy="1732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5731" y="416967"/>
            <a:ext cx="8025905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i="1" dirty="0">
                <a:solidFill>
                  <a:schemeClr val="tx2"/>
                </a:solidFill>
                <a:cs typeface="Arial" pitchFamily="34" charset="0"/>
              </a:rPr>
              <a:t>Занятость людей старшего поколения:</a:t>
            </a:r>
            <a:endParaRPr lang="ru-RU" sz="3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Документы\IMG_20200724_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29" y="1463317"/>
            <a:ext cx="5744962" cy="5065413"/>
          </a:xfrm>
          <a:prstGeom prst="rect">
            <a:avLst/>
          </a:prstGeom>
          <a:noFill/>
        </p:spPr>
      </p:pic>
      <p:pic>
        <p:nvPicPr>
          <p:cNvPr id="1028" name="Picture 4" descr="D:\Рабочий стол\SAM_78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1591" y="4336238"/>
            <a:ext cx="4212746" cy="219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4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59" y="0"/>
            <a:ext cx="823104" cy="13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CustomShape 1"/>
          <p:cNvSpPr/>
          <p:nvPr/>
        </p:nvSpPr>
        <p:spPr>
          <a:xfrm>
            <a:off x="1061635" y="855150"/>
            <a:ext cx="194857" cy="616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923891" y="1463332"/>
            <a:ext cx="804625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23891" y="462017"/>
            <a:ext cx="9146520" cy="1092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defRPr/>
            </a:pPr>
            <a:r>
              <a:rPr lang="ru-RU" sz="2500" b="1" dirty="0"/>
              <a:t>Ежемесячные выплаты </a:t>
            </a:r>
          </a:p>
          <a:p>
            <a:pPr algn="ctr">
              <a:defRPr/>
            </a:pPr>
            <a:r>
              <a:rPr lang="ru-RU" sz="2500" b="1" dirty="0"/>
              <a:t>при рождении (усыновлении) первого ребенка </a:t>
            </a:r>
            <a:endParaRPr lang="ru-RU" sz="2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609769" y="4495837"/>
            <a:ext cx="10819602" cy="205807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 anchor="ctr"/>
          <a:lstStyle/>
          <a:p>
            <a:pPr algn="just">
              <a:defRPr/>
            </a:pPr>
            <a:r>
              <a:rPr lang="ru-RU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 </a:t>
            </a:r>
            <a:endParaRPr lang="ru-RU" sz="25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defRPr/>
            </a:pPr>
            <a:endParaRPr lang="ru-RU" sz="25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44" y="2219359"/>
            <a:ext cx="3779554" cy="317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/>
          </p:cNvSpPr>
          <p:nvPr/>
        </p:nvSpPr>
        <p:spPr>
          <a:xfrm>
            <a:off x="5037726" y="1965669"/>
            <a:ext cx="6425241" cy="4838569"/>
          </a:xfrm>
          <a:prstGeom prst="rect">
            <a:avLst/>
          </a:prstGeom>
        </p:spPr>
        <p:txBody>
          <a:bodyPr lIns="96762" tIns="48381" rIns="96762" bIns="48381">
            <a:normAutofit fontScale="25000" lnSpcReduction="20000"/>
          </a:bodyPr>
          <a:lstStyle/>
          <a:p>
            <a:pPr algn="ctr">
              <a:spcBef>
                <a:spcPct val="20000"/>
              </a:spcBef>
              <a:defRPr/>
            </a:pPr>
            <a:endParaRPr lang="ru-RU" sz="102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200" b="1" i="1" dirty="0">
                <a:latin typeface="Times New Roman" pitchFamily="18" charset="0"/>
                <a:cs typeface="Times New Roman" pitchFamily="18" charset="0"/>
              </a:rPr>
              <a:t>В 2020 году выплату получили 145 семей на общую сумму 7398,2 тыс.руб.</a:t>
            </a:r>
          </a:p>
          <a:p>
            <a:pPr algn="ctr">
              <a:spcBef>
                <a:spcPct val="20000"/>
              </a:spcBef>
              <a:defRPr/>
            </a:pPr>
            <a:endParaRPr lang="ru-RU" sz="119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1900" b="1" i="1" dirty="0">
                <a:latin typeface="Times New Roman" pitchFamily="18" charset="0"/>
                <a:cs typeface="Times New Roman" pitchFamily="18" charset="0"/>
              </a:rPr>
              <a:t>Размер выплаты с 01.01.2020 - 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1900" b="1" i="1" dirty="0">
                <a:latin typeface="Times New Roman" pitchFamily="18" charset="0"/>
                <a:cs typeface="Times New Roman" pitchFamily="18" charset="0"/>
              </a:rPr>
              <a:t>10778 рублей</a:t>
            </a:r>
          </a:p>
          <a:p>
            <a:pPr algn="ctr">
              <a:spcBef>
                <a:spcPct val="20000"/>
              </a:spcBef>
              <a:defRPr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85675" indent="5040" algn="ctr">
              <a:spcBef>
                <a:spcPct val="20000"/>
              </a:spcBef>
              <a:defRPr/>
            </a:pPr>
            <a:endParaRPr lang="ru-RU" sz="8500" b="1" dirty="0">
              <a:latin typeface="Times New Roman" pitchFamily="18" charset="0"/>
              <a:cs typeface="Times New Roman" pitchFamily="18" charset="0"/>
            </a:endParaRPr>
          </a:p>
          <a:p>
            <a:pPr marL="85675" indent="5040" algn="ctr">
              <a:spcBef>
                <a:spcPct val="20000"/>
              </a:spcBef>
              <a:defRPr/>
            </a:pPr>
            <a:r>
              <a:rPr lang="ru-RU" sz="8500" b="1" dirty="0">
                <a:latin typeface="Times New Roman" pitchFamily="18" charset="0"/>
                <a:cs typeface="Times New Roman" pitchFamily="18" charset="0"/>
              </a:rPr>
              <a:t>Выплаты назначаются, если среднедушевой доход семьи не превышает 2-кратный прожиточный минимум– 22022 рублей</a:t>
            </a:r>
          </a:p>
          <a:p>
            <a:pPr marL="660198" indent="292301" algn="ctr">
              <a:spcBef>
                <a:spcPct val="20000"/>
              </a:spcBef>
              <a:defRPr/>
            </a:pPr>
            <a:endParaRPr lang="ru-RU" sz="3200" dirty="0">
              <a:solidFill>
                <a:schemeClr val="accent1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400" b="1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		</a:t>
            </a:r>
          </a:p>
        </p:txBody>
      </p: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59" y="0"/>
            <a:ext cx="823104" cy="13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CustomShape 1"/>
          <p:cNvSpPr/>
          <p:nvPr/>
        </p:nvSpPr>
        <p:spPr>
          <a:xfrm>
            <a:off x="1061635" y="855150"/>
            <a:ext cx="194857" cy="616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23891" y="462017"/>
            <a:ext cx="9146520" cy="1984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defRPr/>
            </a:pPr>
            <a:r>
              <a:rPr lang="ru-RU" sz="2500" b="1" dirty="0"/>
              <a:t>Ежемесячная денежная выплата, </a:t>
            </a:r>
          </a:p>
          <a:p>
            <a:pPr algn="ctr">
              <a:defRPr/>
            </a:pPr>
            <a:r>
              <a:rPr lang="ru-RU" sz="2500" b="1" dirty="0"/>
              <a:t>предоставляемая в случае рождения (усыновления) третьего или последующего ребенка </a:t>
            </a:r>
          </a:p>
          <a:p>
            <a:pPr algn="ctr">
              <a:defRPr/>
            </a:pPr>
            <a:r>
              <a:rPr lang="ru-RU" sz="2500" b="1" dirty="0"/>
              <a:t>до достижения ребенком возраста 3 лет</a:t>
            </a:r>
            <a:endParaRPr lang="ru-RU" sz="2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1133867" y="2041272"/>
            <a:ext cx="9497598" cy="56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Сумма выплаченного пособия за 2020 год – </a:t>
            </a:r>
          </a:p>
          <a:p>
            <a:pPr algn="ctr"/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9462,97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тыс. рублей/162 семьи</a:t>
            </a: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Размер выплаты с 01.01.2020 – </a:t>
            </a: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10778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рублей</a:t>
            </a: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"/>
          <p:cNvSpPr/>
          <p:nvPr/>
        </p:nvSpPr>
        <p:spPr>
          <a:xfrm>
            <a:off x="1258172" y="2219358"/>
            <a:ext cx="804625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211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59" y="0"/>
            <a:ext cx="823104" cy="13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CustomShape 1"/>
          <p:cNvSpPr/>
          <p:nvPr/>
        </p:nvSpPr>
        <p:spPr>
          <a:xfrm>
            <a:off x="1061635" y="855150"/>
            <a:ext cx="194857" cy="616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23891" y="462017"/>
            <a:ext cx="9146520" cy="1454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50000"/>
              </a:lnSpc>
              <a:defRPr/>
            </a:pPr>
            <a:r>
              <a:rPr lang="ru-RU" sz="2500" b="1" dirty="0"/>
              <a:t>Меры социальной поддержки многодетным семьям, воспитывающих трех и более детей</a:t>
            </a:r>
            <a:endParaRPr lang="ru-RU" sz="2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11353780" y="6019652"/>
            <a:ext cx="304044" cy="5342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 anchor="ctr"/>
          <a:lstStyle/>
          <a:p>
            <a:pPr algn="r">
              <a:defRPr/>
            </a:pPr>
            <a:endParaRPr lang="ru-RU" spc="-1" dirty="0">
              <a:uFill>
                <a:solidFill>
                  <a:srgbClr val="FFFFFF"/>
                </a:solidFill>
              </a:uFill>
              <a:latin typeface="Futura PT Medium"/>
              <a:ea typeface="Times New Roman"/>
              <a:cs typeface="Times New Roman" pitchFamily="18" charset="0"/>
            </a:endParaRPr>
          </a:p>
          <a:p>
            <a:pPr algn="just">
              <a:defRPr/>
            </a:pPr>
            <a:endParaRPr lang="ru-RU" sz="25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199" name="Picture 3" descr="D:\Наталья\Рабочий стол\1231174096_7-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127" y="1841344"/>
            <a:ext cx="8189033" cy="46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Прямоугольник 12"/>
          <p:cNvSpPr>
            <a:spLocks noChangeArrowheads="1"/>
          </p:cNvSpPr>
          <p:nvPr/>
        </p:nvSpPr>
        <p:spPr bwMode="auto">
          <a:xfrm>
            <a:off x="502261" y="4638650"/>
            <a:ext cx="6425246" cy="18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Выплачено в 2020 году</a:t>
            </a:r>
          </a:p>
          <a:p>
            <a:pPr algn="ctr">
              <a:lnSpc>
                <a:spcPct val="150000"/>
              </a:lnSpc>
            </a:pP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 5894,92 тыс.руб. – </a:t>
            </a:r>
          </a:p>
          <a:p>
            <a:pPr algn="ctr">
              <a:lnSpc>
                <a:spcPct val="150000"/>
              </a:lnSpc>
            </a:pP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444 многодетным семьям</a:t>
            </a:r>
            <a:endParaRPr lang="ru-RU" sz="2500" dirty="0"/>
          </a:p>
        </p:txBody>
      </p:sp>
      <p:sp>
        <p:nvSpPr>
          <p:cNvPr id="14" name="Line 2"/>
          <p:cNvSpPr/>
          <p:nvPr/>
        </p:nvSpPr>
        <p:spPr>
          <a:xfrm>
            <a:off x="1333763" y="1765742"/>
            <a:ext cx="804625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884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59" y="0"/>
            <a:ext cx="823104" cy="13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CustomShape 1"/>
          <p:cNvSpPr/>
          <p:nvPr/>
        </p:nvSpPr>
        <p:spPr>
          <a:xfrm>
            <a:off x="1066675" y="1219723"/>
            <a:ext cx="194857" cy="6165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23891" y="228488"/>
            <a:ext cx="9146520" cy="1915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50000"/>
              </a:lnSpc>
              <a:defRPr/>
            </a:pPr>
            <a:r>
              <a:rPr lang="ru-RU" sz="2500" b="1" dirty="0"/>
              <a:t>Средства областного материнского капитала, установленного при рождении (усыновлении) третьего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500" b="1" dirty="0"/>
              <a:t>или последующего ребенка</a:t>
            </a:r>
            <a:endParaRPr lang="ru-RU" sz="2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609769" y="3963260"/>
            <a:ext cx="10972464" cy="25906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 anchor="ctr"/>
          <a:lstStyle/>
          <a:p>
            <a:pPr algn="just">
              <a:defRPr/>
            </a:pPr>
            <a:r>
              <a:rPr lang="ru-RU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Line 2"/>
          <p:cNvSpPr/>
          <p:nvPr/>
        </p:nvSpPr>
        <p:spPr>
          <a:xfrm>
            <a:off x="1409354" y="2143755"/>
            <a:ext cx="804625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24" name="Picture 4" descr="http://ic.pics.livejournal.com/sergey_karimov/47696567/497657/497657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38" y="2872900"/>
            <a:ext cx="4535464" cy="28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Прямоугольник 20"/>
          <p:cNvSpPr>
            <a:spLocks noChangeArrowheads="1"/>
          </p:cNvSpPr>
          <p:nvPr/>
        </p:nvSpPr>
        <p:spPr bwMode="auto">
          <a:xfrm>
            <a:off x="5793636" y="2294960"/>
            <a:ext cx="5442557" cy="400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2020 году </a:t>
            </a:r>
          </a:p>
          <a:p>
            <a:pPr algn="ctr">
              <a:lnSpc>
                <a:spcPct val="150000"/>
              </a:lnSpc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12 семей использовали средства областного материнского капитала на сумму 1425,32 тыс. рублей</a:t>
            </a:r>
            <a:endParaRPr lang="ru-RU" sz="3400" b="1" dirty="0"/>
          </a:p>
        </p:txBody>
      </p: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1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39185" y="1844676"/>
            <a:ext cx="11618383" cy="4752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" name="Диаграмма 3"/>
          <p:cNvGraphicFramePr>
            <a:graphicFrameLocks/>
          </p:cNvGraphicFramePr>
          <p:nvPr/>
        </p:nvGraphicFramePr>
        <p:xfrm>
          <a:off x="1295400" y="468314"/>
          <a:ext cx="9093200" cy="641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6822015" imgH="6407451" progId="Excel.Chart.8">
                  <p:embed/>
                </p:oleObj>
              </mc:Choice>
              <mc:Fallback>
                <p:oleObj r:id="rId6" imgW="6822015" imgH="640745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8314"/>
                        <a:ext cx="9093200" cy="641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6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МАТЕРИАЛЬНО-ТЕХНИЧЕСКОЕ ОСНАЩЕНИЕ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00151" y="1700214"/>
            <a:ext cx="10081683" cy="8159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средства на 700662,4 руб., в том числе: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9967" y="2620964"/>
            <a:ext cx="6244167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 АРМ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4785" y="5792788"/>
            <a:ext cx="6244167" cy="69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автомобиль</a:t>
            </a:r>
            <a:r>
              <a:rPr lang="ru-RU" dirty="0"/>
              <a:t> СМП «ГАЗ»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19967" y="3422651"/>
            <a:ext cx="6244167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VipNet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19967" y="4208463"/>
            <a:ext cx="6244167" cy="69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34785" y="5000626"/>
            <a:ext cx="6244167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5 мониторов  в отделение реанимации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503767" y="1941514"/>
            <a:ext cx="10363200" cy="15001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врачи кадры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7425"/>
            <a:ext cx="4254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39185" y="1844676"/>
            <a:ext cx="11618383" cy="4752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7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8093"/>
              </p:ext>
            </p:extLst>
          </p:nvPr>
        </p:nvGraphicFramePr>
        <p:xfrm>
          <a:off x="380039" y="1064204"/>
          <a:ext cx="11891433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7" imgW="8919221" imgH="5718544" progId="Excel.Chart.8">
                  <p:embed/>
                </p:oleObj>
              </mc:Choice>
              <mc:Fallback>
                <p:oleObj r:id="rId7" imgW="8919221" imgH="571854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39" y="1064204"/>
                        <a:ext cx="11891433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5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первичной медико-санитарной помощи</a:t>
            </a: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39185" y="1844676"/>
            <a:ext cx="11618383" cy="4752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Оказываемые виды медицинской помощи: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доврачебная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Врачебная медико-санитарная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медико-санитарная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Структура: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терапевтических участков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Дневной стационар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неотложной помощи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СМП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800739" y="3562084"/>
            <a:ext cx="5552698" cy="952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792350" y="2458874"/>
            <a:ext cx="4381143" cy="333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787081" y="1292517"/>
            <a:ext cx="4386413" cy="329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2162" y="6066714"/>
            <a:ext cx="4470487" cy="33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5599" y="4918752"/>
            <a:ext cx="5297037" cy="599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4962" y="2310218"/>
            <a:ext cx="5180826" cy="274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4963" y="1279537"/>
            <a:ext cx="4521532" cy="287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4366" y="99039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13283" y="193912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735" y="1204522"/>
            <a:ext cx="4646601" cy="156346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«Образование»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«Современная школа»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«Цифровая образовательная среда»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«Успех каждого ребенка»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endParaRPr lang="ru-RU" sz="1500" dirty="0">
              <a:solidFill>
                <a:prstClr val="black"/>
              </a:solidFill>
            </a:endParaRPr>
          </a:p>
          <a:p>
            <a:pPr marL="362857" indent="-362857">
              <a:buFont typeface="Wingdings" panose="05000000000000000000" pitchFamily="2" charset="2"/>
              <a:buChar char="Ø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257" y="2221275"/>
            <a:ext cx="5436879" cy="293149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«Здравоохранение»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«Разработка и реализация программы системной поддержки и повышения качества жизни граждан старшего поколения»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«Развитие экспорта медицинских услуг»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«Борьба с сердечно-сосудистыми заболеваниями»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«Борьба с онкологическими заболеваниями»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«Обеспечение медицинских организаций системы здравоохранения квалифицированными кадрами»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«Развитие системы оказания первичной медико-санитарной помощи»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6205" y="4870161"/>
            <a:ext cx="5571691" cy="140575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«Жилье и </a:t>
            </a:r>
          </a:p>
          <a:p>
            <a:r>
              <a:rPr lang="ru-RU" dirty="0">
                <a:solidFill>
                  <a:prstClr val="white"/>
                </a:solidFill>
              </a:rPr>
              <a:t>г</a:t>
            </a:r>
            <a:r>
              <a:rPr lang="ru-RU" dirty="0" smtClean="0">
                <a:solidFill>
                  <a:prstClr val="white"/>
                </a:solidFill>
              </a:rPr>
              <a:t>ородская среда»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«Жилье»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«Формирование комфортной городской среды»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endParaRPr lang="ru-RU" sz="19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591" y="6054165"/>
            <a:ext cx="3605450" cy="60553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«Экология»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«Сохранение лесов»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87080" y="1305410"/>
            <a:ext cx="3563900" cy="1067203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«Культура»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«Культурная среда»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«Творческие люди»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«Цифровая культура»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00738" y="2408829"/>
            <a:ext cx="5048359" cy="110745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«Демография»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«Старшее поколение»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«Финансовая поддержка семей при рождении детей»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«Спорт-норма жизни»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09305" y="3516281"/>
            <a:ext cx="4898240" cy="231369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«МСП и поддержка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индивидуальной предпринимательской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инициативы»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«Популяризация предпринимательства»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«Улучшение условий ведения предпринимательской</a:t>
            </a:r>
          </a:p>
          <a:p>
            <a:r>
              <a:rPr lang="ru-RU" sz="1500" dirty="0">
                <a:solidFill>
                  <a:prstClr val="black"/>
                </a:solidFill>
              </a:rPr>
              <a:t>деятельности»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«Расширение доступа субъектов МСП к финансовой </a:t>
            </a:r>
          </a:p>
          <a:p>
            <a:r>
              <a:rPr lang="ru-RU" sz="1500" dirty="0">
                <a:solidFill>
                  <a:prstClr val="black"/>
                </a:solidFill>
              </a:rPr>
              <a:t>поддержке, в том числе, к льготному финансированию»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«Акселерация субъектов МСП»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87080" y="5914330"/>
            <a:ext cx="4419214" cy="609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«Цифровая экономика Российской Федерации»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895" y="6489941"/>
            <a:ext cx="3484619" cy="325722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</a:rPr>
              <a:t>«Информационная инфраструктура»</a:t>
            </a:r>
          </a:p>
        </p:txBody>
      </p:sp>
    </p:spTree>
    <p:extLst>
      <p:ext uri="{BB962C8B-B14F-4D97-AF65-F5344CB8AC3E}">
        <p14:creationId xmlns:p14="http://schemas.microsoft.com/office/powerpoint/2010/main" val="31857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врачи кадры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7425"/>
            <a:ext cx="4254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5"/>
            <a:ext cx="8824384" cy="9350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МО квалифицированными кадрами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39185" y="5959475"/>
            <a:ext cx="11713633" cy="11620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Трудоустроены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врача, 3 средних медработника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Поданы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документы: на 1 врача-специалиста </a:t>
            </a: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по программе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«Земский доктор», </a:t>
            </a: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на 2 фельдшеров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по    программе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«Земский фельдшер»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557339"/>
          <a:ext cx="12192000" cy="224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659"/>
                <a:gridCol w="3072341"/>
                <a:gridCol w="3048000"/>
                <a:gridCol w="3048000"/>
              </a:tblGrid>
              <a:tr h="792442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работников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Численность, чел.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Укомплектованость</a:t>
                      </a:r>
                      <a:r>
                        <a:rPr lang="ru-RU" sz="23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Аттестовано, %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63015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</a:tr>
              <a:tr h="792442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медперсонал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23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2" marR="121932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врачи кадры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7425"/>
            <a:ext cx="4254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5"/>
            <a:ext cx="8824384" cy="9350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МО квалифицированными кадрами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504825" y="1628775"/>
            <a:ext cx="11132993" cy="40322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циклах первичной переподготовки обучены: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врач по организации здравоохранения, 3 медсестры по анестезиологии и реанимации.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 НМО за 5 месяцев обучение прошли 67% врачей, 58% средних медработников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врачи кадры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7425"/>
            <a:ext cx="4254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5"/>
            <a:ext cx="8824384" cy="9350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МО квалифицированными кадрами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39185" y="1628775"/>
            <a:ext cx="11713633" cy="40322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улучшения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Принимаем участие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ярмарке вакансий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Подаем заявки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 свободных вакансиях на сайты и в ЦЗН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Проводится целевое обучение студентов  в Кем ГМУ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ru-RU"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coronavirus-4914026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6" y="1612961"/>
            <a:ext cx="11999960" cy="514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5884" y="2565401"/>
            <a:ext cx="9550400" cy="1235075"/>
          </a:xfrm>
        </p:spPr>
        <p:txBody>
          <a:bodyPr rtlCol="0">
            <a:normAutofit fontScale="90000"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Диспансеризация населения</a:t>
            </a:r>
            <a:b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Профилактические  медосмотры</a:t>
            </a:r>
            <a:b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Плановая медицинская помощь</a:t>
            </a:r>
            <a:b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по нацпроектам</a:t>
            </a:r>
            <a:br>
              <a:rPr lang="ru-RU" sz="3000" b="0" cap="none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 rot="19356032">
            <a:off x="273051" y="2978151"/>
            <a:ext cx="10363200" cy="17637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 sz="3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5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Пандемия </a:t>
            </a:r>
            <a:r>
              <a:rPr lang="en-US" sz="5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COVID-19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94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данным на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16.06.2020)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39185" y="1724891"/>
            <a:ext cx="11618383" cy="4872759"/>
          </a:xfrm>
        </p:spPr>
        <p:txBody>
          <a:bodyPr rtlCol="0">
            <a:no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диспансеризация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детей-сирот и детей, попавших в трудную жизненную ситуацию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- 0,0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профилактические осмотры  - 1,0%,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диспансеризация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опекаемых и усыновленных детей 1 этап – 14,0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%,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медицинский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осмотр несовершеннолетних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профилактический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14,0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%,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диспансеризация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определенных групп взрослого населения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этап - 6,9%.</a:t>
            </a:r>
          </a:p>
          <a:p>
            <a:pPr algn="ctr" eaLnBrk="1" hangingPunct="1"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6055" y="188914"/>
            <a:ext cx="19567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1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39185" y="1989138"/>
            <a:ext cx="11618383" cy="4608512"/>
          </a:xfrm>
        </p:spPr>
        <p:txBody>
          <a:bodyPr rtlCol="0">
            <a:no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Объект 2"/>
          <p:cNvGraphicFramePr>
            <a:graphicFrameLocks noGrp="1"/>
          </p:cNvGraphicFramePr>
          <p:nvPr/>
        </p:nvGraphicFramePr>
        <p:xfrm>
          <a:off x="266700" y="582613"/>
          <a:ext cx="11176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6" imgW="8382727" imgH="5791702" progId="Excel.Chart.8">
                  <p:embed/>
                </p:oleObj>
              </mc:Choice>
              <mc:Fallback>
                <p:oleObj r:id="rId6" imgW="8382727" imgH="579170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82613"/>
                        <a:ext cx="11176000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8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болезней системы кровообращения (на 100 тыс. нас.)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6769100" y="1628776"/>
            <a:ext cx="5088467" cy="496887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Факторы 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риска: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Избыточный вес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Курение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Коморбидные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состояния </a:t>
            </a:r>
            <a:endParaRPr lang="ru-R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приверженности к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лечению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8" name="Объект 2"/>
          <p:cNvGraphicFramePr>
            <a:graphicFrameLocks noGrp="1"/>
          </p:cNvGraphicFramePr>
          <p:nvPr/>
        </p:nvGraphicFramePr>
        <p:xfrm>
          <a:off x="171451" y="354013"/>
          <a:ext cx="7241116" cy="64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6" imgW="5432007" imgH="6437934" progId="Excel.Chart.8">
                  <p:embed/>
                </p:oleObj>
              </mc:Choice>
              <mc:Fallback>
                <p:oleObj r:id="rId6" imgW="5432007" imgH="643793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1" y="354013"/>
                        <a:ext cx="7241116" cy="643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4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болезней системы кровообращения (на 100 тыс. нас.)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503767" y="2565400"/>
            <a:ext cx="11353800" cy="403225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endParaRPr lang="ru-RU" sz="2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причины смерти от БСК: </a:t>
            </a: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Инфаркт миокарда 4,8%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Внезапная коронарная смерть 8,0%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Артериальная гипертензия 3,2%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Хроническая ИБС 30,2%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Кардиомиопатия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6,3%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ОНМК 23,8%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ХИГМ 20,6%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злокачественных новообразований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тыс. нас.)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6769100" y="1628776"/>
            <a:ext cx="5088467" cy="496887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причины 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смерти: 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ЗНО различных отделов пищеварительной системы -  53,0%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ЗНО легких 18,0%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ЗНО мочеполовой системы 18,0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Объект 2"/>
          <p:cNvGraphicFramePr>
            <a:graphicFrameLocks noGrp="1"/>
          </p:cNvGraphicFramePr>
          <p:nvPr/>
        </p:nvGraphicFramePr>
        <p:xfrm>
          <a:off x="171451" y="1385889"/>
          <a:ext cx="7241116" cy="540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6" imgW="5432007" imgH="5407621" progId="Excel.Chart.8">
                  <p:embed/>
                </p:oleObj>
              </mc:Choice>
              <mc:Fallback>
                <p:oleObj r:id="rId6" imgW="5432007" imgH="540762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1" y="1385889"/>
                        <a:ext cx="7241116" cy="540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1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503767" y="1628776"/>
            <a:ext cx="11353800" cy="4968875"/>
          </a:xfrm>
        </p:spPr>
        <p:txBody>
          <a:bodyPr rtlCol="0">
            <a:no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 – 0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Младенческая </a:t>
            </a:r>
            <a:r>
              <a:rPr lang="ru-RU" alt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– </a:t>
            </a:r>
            <a:r>
              <a:rPr lang="ru-RU" alt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3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</a:t>
            </a:r>
            <a:r>
              <a:rPr lang="ru-RU" alt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– </a:t>
            </a:r>
            <a:r>
              <a:rPr lang="ru-RU" alt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Материнская </a:t>
            </a:r>
            <a:r>
              <a:rPr lang="ru-RU" alt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</a:t>
            </a:r>
            <a:r>
              <a:rPr lang="ru-RU" alt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 – туберкулез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легких (трудоспособный возраст)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0" y="404814"/>
            <a:ext cx="103632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0155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74938" y="914188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37096" y="50238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3612" y="2133490"/>
            <a:ext cx="9759244" cy="4802966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устойчивого естественного роста численности населения Российской Федерации;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ожидаемой продолжительности жизни до 78 лет (к 2030 году - до 80 лет);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устойчивого роста реальных доходов граждан, а также роста уровня пенсионного обеспечения выше уровня инфляции;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 два раза уровня бедности в Российской Федерации;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жилищных условий не менее 5 млн. семей ежегодно;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ускорение технологического развития Российской Федерации, увеличение количества организаций, осуществляющих технологические инновации, до 50 процентов от их общего числа;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ускоренного внедрения цифровых технологий в экономике и социальной сфере;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вхождение Российской Федерации в число пяти крупнейших экономик мира, обеспечение темпов экономического роста выше мировых при сохранении макроэкономической стабильности, в том числе инфляции на уровне, не превышающем 4 процентов;</a:t>
            </a:r>
          </a:p>
          <a:p>
            <a:pPr marL="302381" indent="-30238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 базовых отраслях экономики, прежде всего в обрабатывающей промышленности и агропромышленном комплексе, высокопроизводительного </a:t>
            </a:r>
            <a:r>
              <a:rPr lang="ru-R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экспортно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ориентированного сектора, развивающегося на основе современных технологий и обеспеченного высококвалифицированными кадрами.</a:t>
            </a:r>
          </a:p>
          <a:p>
            <a:pPr indent="475746" algn="just">
              <a:lnSpc>
                <a:spcPct val="107000"/>
              </a:lnSpc>
            </a:pP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7097" y="1219014"/>
            <a:ext cx="8259082" cy="838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b="1" dirty="0" smtClean="0"/>
              <a:t>Национальные цели и стратегические задачи развития РФ до 2024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6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трудоспособном возрасте </a:t>
            </a:r>
            <a:b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тыс. нас.)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6769100" y="1628776"/>
            <a:ext cx="5088467" cy="496887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структуре: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Женщины 37%, мужчины 53%</a:t>
            </a: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4" name="Объект 2"/>
          <p:cNvGraphicFramePr>
            <a:graphicFrameLocks noGrp="1"/>
          </p:cNvGraphicFramePr>
          <p:nvPr/>
        </p:nvGraphicFramePr>
        <p:xfrm>
          <a:off x="171451" y="1385889"/>
          <a:ext cx="7241116" cy="540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6" imgW="5432007" imgH="5407621" progId="Excel.Chart.8">
                  <p:embed/>
                </p:oleObj>
              </mc:Choice>
              <mc:Fallback>
                <p:oleObj r:id="rId6" imgW="5432007" imgH="540762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1" y="1385889"/>
                        <a:ext cx="7241116" cy="540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1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1503" y="632619"/>
            <a:ext cx="8452042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трудоспособном возрасте</a:t>
            </a:r>
            <a:b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тыс. нас.)</a:t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503767" y="1628776"/>
            <a:ext cx="11353800" cy="496887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Причины смерти: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БСК – 41,5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ЗНО – 22%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Внешние причины – 19,5%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Вскрытия – 80% от всех летальных исходов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Без вскрытия – 20% (8 сл.) установленный диагноз ЗНО </a:t>
            </a:r>
            <a:r>
              <a:rPr lang="ru-RU" sz="2400" dirty="0">
                <a:solidFill>
                  <a:schemeClr val="tx1"/>
                </a:solidFill>
              </a:rPr>
              <a:t>3-4 </a:t>
            </a:r>
            <a:r>
              <a:rPr lang="ru-RU" sz="2400" dirty="0" smtClean="0">
                <a:solidFill>
                  <a:schemeClr val="tx1"/>
                </a:solidFill>
              </a:rPr>
              <a:t>стадии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Консультативная медицинская помощь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503767" y="1628776"/>
            <a:ext cx="11353800" cy="496887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 медицинскими организациями второго и третьего уровней: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</a:rPr>
              <a:t>елемедицинские консультации и консилиумы – 13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Телемедицинская передача ЭКГ – 55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467" y="549276"/>
            <a:ext cx="8824384" cy="1235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до конца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Объект 1"/>
          <p:cNvSpPr>
            <a:spLocks noGrp="1"/>
          </p:cNvSpPr>
          <p:nvPr>
            <p:ph type="body" idx="1"/>
          </p:nvPr>
        </p:nvSpPr>
        <p:spPr>
          <a:xfrm>
            <a:off x="510886" y="1628776"/>
            <a:ext cx="11353800" cy="49688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1. Соблюдение противоэпидемических мер в условиях пандемии COVID-19 .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2. Повышение доступности и качества медицинской помощи.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3. Выполнение государственного задания.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4. 100%-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ный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охват  флюорографическими осмотрами населения.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5. Пропаганда принципов ЗОЖ среди населения.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6. Постоянное повышение уровня знаний.</a:t>
            </a:r>
          </a:p>
          <a:p>
            <a:pPr eaLnBrk="1" hangingPunct="1"/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039284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1" y="188914"/>
            <a:ext cx="210396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762368" y="812781"/>
            <a:ext cx="50153" cy="2520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847" y="228330"/>
            <a:ext cx="1847688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0952" y="304537"/>
            <a:ext cx="7658641" cy="205204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500" b="1" dirty="0"/>
              <a:t>План финансирования на 2020г по муниципальной программе «Формирование комфортной городской среды»  </a:t>
            </a:r>
          </a:p>
          <a:p>
            <a:pPr algn="ctr"/>
            <a:r>
              <a:rPr lang="ru-RU" sz="2500" b="1" dirty="0"/>
              <a:t>составляет 7 781,85 тыс.руб., из которых:</a:t>
            </a:r>
          </a:p>
          <a:p>
            <a:pPr algn="ctr"/>
            <a:endParaRPr lang="ru-RU" sz="2500" b="1" dirty="0">
              <a:solidFill>
                <a:srgbClr val="4970B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978" y="2590730"/>
            <a:ext cx="7390890" cy="48858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itchFamily="2" charset="2"/>
              <a:buChar char="Ø"/>
            </a:pPr>
            <a:r>
              <a:rPr lang="ru-RU" sz="2500" dirty="0"/>
              <a:t>федеральный бюджет – 7 034,4 тыс.рублей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783" y="3276587"/>
            <a:ext cx="7348067" cy="48858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itchFamily="2" charset="2"/>
              <a:buChar char="Ø"/>
            </a:pPr>
            <a:r>
              <a:rPr lang="ru-RU" sz="2500" dirty="0"/>
              <a:t>областной бюджет –  217,6 тыс.рублей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978" y="4343477"/>
            <a:ext cx="7314695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itchFamily="2" charset="2"/>
              <a:buChar char="Ø"/>
            </a:pPr>
            <a:r>
              <a:rPr lang="ru-RU" sz="2500" dirty="0"/>
              <a:t>средства заинтересованных лиц (5%) – 148,15 тыс.рублей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Отдел ЖКХ\Desktop\logoti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8156" y="3005356"/>
            <a:ext cx="3703988" cy="17040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810032"/>
            <a:ext cx="7086111" cy="48858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846666" lvl="1" indent="-362857">
              <a:buFont typeface="Wingdings" pitchFamily="2" charset="2"/>
              <a:buChar char="Ø"/>
            </a:pPr>
            <a:r>
              <a:rPr lang="ru-RU" sz="2500" dirty="0"/>
              <a:t>местный бюджет – 381,70 тыс.рублей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https://www.krapivino.ru/sites/default/files/gkh/gs.jpg"/>
          <p:cNvSpPr>
            <a:spLocks noChangeAspect="1" noChangeArrowheads="1"/>
          </p:cNvSpPr>
          <p:nvPr/>
        </p:nvSpPr>
        <p:spPr bwMode="auto">
          <a:xfrm>
            <a:off x="164621" y="-152885"/>
            <a:ext cx="322522" cy="322572"/>
          </a:xfrm>
          <a:prstGeom prst="rect">
            <a:avLst/>
          </a:prstGeom>
          <a:noFill/>
        </p:spPr>
        <p:txBody>
          <a:bodyPr vert="horz" wrap="square" lIns="96762" tIns="48381" rIns="96762" bIns="483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1047" y="0"/>
            <a:ext cx="822431" cy="133689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106954" y="1387714"/>
            <a:ext cx="194275" cy="617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96179" y="0"/>
            <a:ext cx="1718762" cy="1218024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457589" y="990394"/>
            <a:ext cx="8792751" cy="51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/>
            <a:r>
              <a:rPr lang="ru-RU" dirty="0" smtClean="0"/>
              <a:t>Благоустройство дворовой территории многоквартирного дома в                         с. Борисово, ул. Санаторная,1</a:t>
            </a:r>
          </a:p>
          <a:p>
            <a:pPr algn="ctr"/>
            <a:r>
              <a:rPr lang="ru-RU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ДО ремонта</a:t>
            </a:r>
          </a:p>
          <a:p>
            <a:pPr algn="ctr"/>
            <a:endParaRPr lang="ru-RU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/>
            <a:endParaRPr lang="ru-RU" b="1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algn="ctr"/>
            <a:endParaRPr lang="ru-RU" sz="2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3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</a:t>
            </a:r>
            <a:endParaRPr lang="ru-RU" sz="2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7229874" y="3958222"/>
            <a:ext cx="4713598" cy="762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00000"/>
              </a:lnSpc>
            </a:pPr>
            <a:r>
              <a:rPr lang="ru-RU" sz="23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275446" y="3428999"/>
            <a:ext cx="5064637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00000"/>
              </a:lnSpc>
            </a:pP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1182545" y="178063"/>
            <a:ext cx="7937118" cy="9072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/>
            <a:r>
              <a:rPr lang="ru-RU" sz="2500" b="1" dirty="0"/>
              <a:t>В 2020 году проводятся </a:t>
            </a:r>
          </a:p>
          <a:p>
            <a:pPr algn="ctr"/>
            <a:r>
              <a:rPr lang="ru-RU" sz="2500" b="1" dirty="0"/>
              <a:t>следующие мероприятия:</a:t>
            </a:r>
          </a:p>
        </p:txBody>
      </p:sp>
      <p:sp>
        <p:nvSpPr>
          <p:cNvPr id="42" name="CustomShape 3"/>
          <p:cNvSpPr/>
          <p:nvPr/>
        </p:nvSpPr>
        <p:spPr>
          <a:xfrm>
            <a:off x="275446" y="5545889"/>
            <a:ext cx="4611088" cy="604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00000"/>
              </a:lnSpc>
            </a:pP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7305465" y="5394682"/>
            <a:ext cx="4686679" cy="762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00000"/>
              </a:lnSpc>
            </a:pPr>
            <a:r>
              <a:rPr lang="ru-RU" sz="23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470186" y="1614523"/>
            <a:ext cx="259406" cy="374706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8" name="Рисунок 27" descr="Z:\Администрация МО\Зам по ЖКХ\Отдел ЖКХ\санаторный дом\санаторский дом 2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78" y="2057284"/>
            <a:ext cx="4394939" cy="45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Z:\Администрация МО\Зам по ЖКХ\Отдел ЖКХ\санаторный дом\санаторский дом 23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33491"/>
            <a:ext cx="4952658" cy="41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4850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1047" y="0"/>
            <a:ext cx="822431" cy="133689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62418" y="854560"/>
            <a:ext cx="194275" cy="617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600958" y="304537"/>
            <a:ext cx="1718762" cy="1218024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923378" y="253666"/>
            <a:ext cx="8120694" cy="982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/>
            <a:r>
              <a:rPr lang="ru-RU" sz="25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ПОСЛЕ ремонта</a:t>
            </a:r>
          </a:p>
        </p:txBody>
      </p:sp>
      <p:sp>
        <p:nvSpPr>
          <p:cNvPr id="16" name="CustomShape 3"/>
          <p:cNvSpPr/>
          <p:nvPr/>
        </p:nvSpPr>
        <p:spPr>
          <a:xfrm>
            <a:off x="577813" y="5685159"/>
            <a:ext cx="9146924" cy="1172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00000"/>
              </a:lnSpc>
            </a:pPr>
            <a:endParaRPr lang="ru-RU" sz="2300" spc="-1" dirty="0"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</p:txBody>
      </p:sp>
      <p:pic>
        <p:nvPicPr>
          <p:cNvPr id="11" name="Рисунок 10" descr="Z:\Администрация МО\Зам по ЖКХ\Отдел ЖКХ\санаторный дом\санаторский дом 0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73" y="1447633"/>
            <a:ext cx="5333632" cy="502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Z:\Администрация МО\Зам по ЖКХ\Отдел ЖКХ\санаторный дом\санаторский дом 02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47" y="1676252"/>
            <a:ext cx="4647879" cy="480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4216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1047" y="0"/>
            <a:ext cx="822431" cy="133689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67146" y="1219014"/>
            <a:ext cx="194275" cy="617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96179" y="0"/>
            <a:ext cx="1718762" cy="1218024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1182546" y="253666"/>
            <a:ext cx="8113633" cy="68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38" tIns="47619" rIns="95238" bIns="47619"/>
          <a:lstStyle/>
          <a:p>
            <a:pPr algn="ctr">
              <a:lnSpc>
                <a:spcPct val="100000"/>
              </a:lnSpc>
            </a:pPr>
            <a:r>
              <a:rPr lang="ru-RU" sz="2500" dirty="0"/>
              <a:t>Благоустройство парка, расположенного по адресу: </a:t>
            </a:r>
            <a:r>
              <a:rPr lang="ru-RU" sz="2500" dirty="0" smtClean="0"/>
              <a:t>       пгт. Крапивинский</a:t>
            </a:r>
            <a:r>
              <a:rPr lang="ru-RU" sz="2500" dirty="0"/>
              <a:t>, ул.Юбилейная, </a:t>
            </a:r>
            <a:r>
              <a:rPr lang="ru-RU" sz="2500" dirty="0" smtClean="0"/>
              <a:t>6</a:t>
            </a:r>
          </a:p>
          <a:p>
            <a:pPr algn="ctr">
              <a:lnSpc>
                <a:spcPct val="100000"/>
              </a:lnSpc>
            </a:pPr>
            <a:r>
              <a:rPr lang="ru-RU" sz="2500" dirty="0" smtClean="0"/>
              <a:t> </a:t>
            </a:r>
            <a:r>
              <a:rPr lang="ru-RU" sz="2500" dirty="0"/>
              <a:t>(устройство входной группы "Звезда", "Стелла с колоколом», электроосвещение наружное)</a:t>
            </a:r>
          </a:p>
          <a:p>
            <a:pPr algn="ctr">
              <a:lnSpc>
                <a:spcPct val="100000"/>
              </a:lnSpc>
            </a:pPr>
            <a:endParaRPr lang="ru-RU" sz="2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146" name="Picture 2" descr="Z:\Администрация МО\Зам по ЖКХ\Отдел ЖКХ\санаторный дом\Новая папка\стеллы 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53" y="1904871"/>
            <a:ext cx="3371618" cy="44961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95731" y="6477256"/>
            <a:ext cx="2666816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/>
              <a:t>во время работ</a:t>
            </a:r>
            <a:endParaRPr lang="ru-RU" dirty="0"/>
          </a:p>
        </p:txBody>
      </p:sp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42" y="1904871"/>
            <a:ext cx="6003245" cy="44961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673" y="6401049"/>
            <a:ext cx="1676284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794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96179" y="0"/>
            <a:ext cx="1718762" cy="1218024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1047" y="0"/>
            <a:ext cx="822431" cy="1336893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38562" y="228331"/>
            <a:ext cx="8305227" cy="651705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Благоустройство парка, расположенного по адресу: пгт. Крапивинский, ул.Юбилейная, 6 (устройство входной группы "Звезда", </a:t>
            </a: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47" y="1815707"/>
            <a:ext cx="5074527" cy="3590747"/>
          </a:xfrm>
          <a:prstGeom prst="rect">
            <a:avLst/>
          </a:prstGeom>
        </p:spPr>
      </p:pic>
      <p:pic>
        <p:nvPicPr>
          <p:cNvPr id="10" name="Рисунок 9" descr="стеллы 0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315" y="1066601"/>
            <a:ext cx="4343100" cy="518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288" y="6477256"/>
            <a:ext cx="3047790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/>
              <a:t>во время работ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43789" y="6324843"/>
            <a:ext cx="1904869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9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08855" y="1085680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5346" y="531954"/>
            <a:ext cx="8446392" cy="559372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pPr lvl="0" algn="ctr"/>
            <a:r>
              <a:rPr lang="ru-RU" sz="30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7096" y="50238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lvl="0" algn="ctr"/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286" y="1092062"/>
            <a:ext cx="722512" cy="381377"/>
          </a:xfrm>
          <a:prstGeom prst="rect">
            <a:avLst/>
          </a:prstGeom>
        </p:spPr>
      </p:pic>
      <p:sp>
        <p:nvSpPr>
          <p:cNvPr id="12" name="Выноска со стрелкой вниз 11"/>
          <p:cNvSpPr/>
          <p:nvPr/>
        </p:nvSpPr>
        <p:spPr>
          <a:xfrm>
            <a:off x="3362475" y="1514283"/>
            <a:ext cx="3692131" cy="5928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715" y="2107135"/>
            <a:ext cx="7411538" cy="684015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02381" indent="-302381" algn="ctr">
              <a:buFont typeface="Wingdings" panose="05000000000000000000" pitchFamily="2" charset="2"/>
              <a:buChar char="Ø"/>
            </a:pPr>
            <a:r>
              <a:rPr lang="ru-RU" sz="1900" b="1" dirty="0"/>
              <a:t>Строящейся 33- х квартирный жилой дом по  ул. Мостовой в </a:t>
            </a:r>
          </a:p>
          <a:p>
            <a:pPr algn="ctr"/>
            <a:r>
              <a:rPr lang="ru-RU" sz="1900" b="1" dirty="0"/>
              <a:t>пгт. Крапивинский</a:t>
            </a:r>
          </a:p>
        </p:txBody>
      </p:sp>
      <p:pic>
        <p:nvPicPr>
          <p:cNvPr id="1027" name="Picture 3" descr="C:\Users\Жилищный\Desktop\WhatsApp Image 2020-07-26 at 19.40.12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616" y="3429000"/>
            <a:ext cx="3868705" cy="24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илищный\Desktop\WhatsApp Image 2020-07-26 at 19.40.10 (1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725" y="3429000"/>
            <a:ext cx="3089456" cy="24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илищный\Desktop\WhatsApp Image 2020-07-26 at 19.40.09 (1)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260" y="1473439"/>
            <a:ext cx="2514426" cy="18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Жилищный\Desktop\WhatsApp Image 2020-07-26 at 19.40.11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260" y="3429000"/>
            <a:ext cx="2514426" cy="24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12520" y="1021010"/>
            <a:ext cx="9460791" cy="724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56786" y="315702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514" y="1896701"/>
            <a:ext cx="4114601" cy="52859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4 региональных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0404" y="2777004"/>
            <a:ext cx="5897045" cy="231369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b="1" dirty="0"/>
              <a:t>«Популяризация предпринимательства</a:t>
            </a:r>
            <a:r>
              <a:rPr lang="ru-RU" b="1" dirty="0" smtClean="0"/>
              <a:t>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b="1" dirty="0"/>
              <a:t>«Улучшение условий ведения предпринимательской деятельности</a:t>
            </a:r>
            <a:r>
              <a:rPr lang="ru-RU" b="1" dirty="0" smtClean="0"/>
              <a:t>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b="1" dirty="0"/>
              <a:t>«Расширение доступа субъектов малого и среднего предпринимательства к финансовой поддержке, в том числе к льготному финансированию</a:t>
            </a:r>
            <a:r>
              <a:rPr lang="ru-RU" b="1" dirty="0" smtClean="0"/>
              <a:t>»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b="1" dirty="0"/>
              <a:t>«Акселерация субъектов малого и среднего предпринимательства»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79" y="2590729"/>
            <a:ext cx="3601339" cy="38716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29094" y="1387407"/>
            <a:ext cx="6660453" cy="1030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/>
              <a:t>Малое и среднее предпринимательство и поддержка индивидуальной предпринимательской инициативы»</a:t>
            </a:r>
          </a:p>
        </p:txBody>
      </p:sp>
    </p:spTree>
    <p:extLst>
      <p:ext uri="{BB962C8B-B14F-4D97-AF65-F5344CB8AC3E}">
        <p14:creationId xmlns:p14="http://schemas.microsoft.com/office/powerpoint/2010/main" val="1851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93E2FB0-7BF5-47A7-A4A6-AB81CEB3BCEF}"/>
              </a:ext>
            </a:extLst>
          </p:cNvPr>
          <p:cNvCxnSpPr>
            <a:cxnSpLocks/>
          </p:cNvCxnSpPr>
          <p:nvPr/>
        </p:nvCxnSpPr>
        <p:spPr>
          <a:xfrm>
            <a:off x="996123" y="636743"/>
            <a:ext cx="8071472" cy="0"/>
          </a:xfrm>
          <a:prstGeom prst="line">
            <a:avLst/>
          </a:prstGeom>
          <a:ln>
            <a:solidFill>
              <a:srgbClr val="6325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21">
            <a:extLst>
              <a:ext uri="{FF2B5EF4-FFF2-40B4-BE49-F238E27FC236}">
                <a16:creationId xmlns:a16="http://schemas.microsoft.com/office/drawing/2014/main" xmlns="" id="{08D58AF3-7D39-4A5F-81AA-C0DB0F38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1" y="192818"/>
            <a:ext cx="8106683" cy="4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23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Информирование о возможности ипотечного кредитования</a:t>
            </a:r>
          </a:p>
        </p:txBody>
      </p:sp>
      <p:pic>
        <p:nvPicPr>
          <p:cNvPr id="17" name="Рисунок 5">
            <a:extLst>
              <a:ext uri="{FF2B5EF4-FFF2-40B4-BE49-F238E27FC236}">
                <a16:creationId xmlns:a16="http://schemas.microsoft.com/office/drawing/2014/main" xmlns="" id="{7F50BFC5-CE4A-46B6-87F2-A38828D7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7292" y="6303581"/>
            <a:ext cx="1320324" cy="5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Рисунок 8">
            <a:extLst>
              <a:ext uri="{FF2B5EF4-FFF2-40B4-BE49-F238E27FC236}">
                <a16:creationId xmlns:a16="http://schemas.microsoft.com/office/drawing/2014/main" xmlns="" id="{E30E182B-4831-4875-BA3F-B0760FEB5E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749" cy="12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логотип">
            <a:extLst>
              <a:ext uri="{FF2B5EF4-FFF2-40B4-BE49-F238E27FC236}">
                <a16:creationId xmlns:a16="http://schemas.microsoft.com/office/drawing/2014/main" xmlns="" id="{BF1EB738-CDCD-4277-A75F-CA6D4E6E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463" y="174131"/>
            <a:ext cx="1003543" cy="69350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72283" y="1052676"/>
            <a:ext cx="3962128" cy="517897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spcAft>
                <a:spcPts val="1270"/>
              </a:spcAft>
            </a:pPr>
            <a:r>
              <a:rPr lang="ru-RU" sz="17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С целью информирования населения отделом по жилищным вопросам:</a:t>
            </a:r>
          </a:p>
          <a:p>
            <a:pPr marL="362857" indent="-362857">
              <a:spcAft>
                <a:spcPts val="127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проведены встречи с коллективами</a:t>
            </a:r>
          </a:p>
          <a:p>
            <a:pPr marL="362857" indent="-362857">
              <a:spcAft>
                <a:spcPts val="127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оповещены учреждения и предприятия по телефону и электронной почты</a:t>
            </a:r>
          </a:p>
          <a:p>
            <a:pPr marL="362857" indent="-362857">
              <a:spcAft>
                <a:spcPts val="127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опубликована информация в Крапивинской газете, размещен видеоролик в                                       соц. социальных сетях</a:t>
            </a:r>
          </a:p>
          <a:p>
            <a:pPr marL="362857" indent="-362857">
              <a:spcAft>
                <a:spcPts val="127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размещена информация на официальном сайте администрации КМО в информационно- телекоммуникационной сети «Интернет»                                                           </a:t>
            </a:r>
            <a:endParaRPr lang="ru-RU" sz="17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257" y="4152425"/>
            <a:ext cx="3581153" cy="39086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spcAft>
                <a:spcPts val="1270"/>
              </a:spcAft>
            </a:pPr>
            <a:endParaRPr lang="ru-RU" sz="19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50" name="Picture 2" descr="C:\Users\Жилищный\Desktop\Для слайдов\Screenshot_20200727_105826_ru.ok.androi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64" y="3701103"/>
            <a:ext cx="2055395" cy="28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илищный\Desktop\Ватсап\WhatsApp Image 2020-07-21 at 10.32.33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872" y="3908924"/>
            <a:ext cx="2737483" cy="23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874" y="1208906"/>
            <a:ext cx="2123469" cy="20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805" y="1031589"/>
            <a:ext cx="2072814" cy="251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805" y="3701103"/>
            <a:ext cx="2072814" cy="29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626" y="1031588"/>
            <a:ext cx="2406614" cy="243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98" y="-2824"/>
            <a:ext cx="11104062" cy="6860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678" y="2209697"/>
            <a:ext cx="8457616" cy="749159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 defTabSz="419047"/>
            <a:r>
              <a:rPr lang="ru-RU" sz="42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780" y="248960"/>
            <a:ext cx="761947" cy="11295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15" y="218480"/>
            <a:ext cx="1483686" cy="11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86484" y="1408119"/>
            <a:ext cx="9460791" cy="724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757" y="535919"/>
            <a:ext cx="9454466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5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0217" y="3274132"/>
            <a:ext cx="2547020" cy="374706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096" y="50238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7106" y="3005817"/>
            <a:ext cx="5866995" cy="325722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02381" indent="-302381">
              <a:buFont typeface="Wingdings" pitchFamily="2" charset="2"/>
              <a:buChar char="Ø"/>
            </a:pPr>
            <a:endParaRPr lang="ru-R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259" y="2573829"/>
            <a:ext cx="4647880" cy="140060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428 субъектов малого и среднего предпринимательства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зарегистрировано 26 субъектов малого и среднего предпринимательства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организовано 87 рабочих мест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30010" y="2671547"/>
            <a:ext cx="4430847" cy="1205169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оказание имущественной поддержки субъектов малого и среднего предпринимательства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287" y="3810032"/>
            <a:ext cx="3031531" cy="29381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705" y="4098852"/>
            <a:ext cx="2678022" cy="264934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37097" y="1600046"/>
            <a:ext cx="3317629" cy="91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dirty="0" smtClean="0"/>
              <a:t>«Популяризация предпринимательства»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20287" y="1600046"/>
            <a:ext cx="3737839" cy="91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dirty="0"/>
              <a:t>«Улучшение условий ведения предпринимательской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2084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86484" y="1408119"/>
            <a:ext cx="9460791" cy="724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757" y="535919"/>
            <a:ext cx="9454466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5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0217" y="3274132"/>
            <a:ext cx="2547020" cy="374706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096" y="50238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7106" y="3005817"/>
            <a:ext cx="5866995" cy="325722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02381" indent="-302381">
              <a:buFont typeface="Wingdings" pitchFamily="2" charset="2"/>
              <a:buChar char="Ø"/>
            </a:pPr>
            <a:endParaRPr lang="ru-R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4898" y="3175969"/>
            <a:ext cx="4542912" cy="114002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консультационная поддержка;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публикации в газете;</a:t>
            </a:r>
          </a:p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информация на официальном сайте АКМО.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6973" y="3274132"/>
            <a:ext cx="3581153" cy="35829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62857" indent="-362857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участие в конкурсах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7860" y="1698341"/>
            <a:ext cx="5119353" cy="1477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dirty="0"/>
              <a:t>«Расширение доступа субъектов малого и среднего предпринимательства к финансовой поддержке, в том числе к льготному финансированию»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6973" y="1941447"/>
            <a:ext cx="3570707" cy="1089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/>
              <a:t>«Акселерация субъектов малого и среднего предпринимательства»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413" y="4394754"/>
            <a:ext cx="3264204" cy="2238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74" y="3833431"/>
            <a:ext cx="3509342" cy="28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920" y="4004267"/>
            <a:ext cx="4055491" cy="25389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05" y="4409248"/>
            <a:ext cx="3407813" cy="221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15492" y="99039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13283" y="193912"/>
            <a:ext cx="7452451" cy="618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762" tIns="48381" rIns="96762" bIns="48381" rtlCol="0">
            <a:spAutoFit/>
          </a:bodyPr>
          <a:lstStyle/>
          <a:p>
            <a:pPr algn="ctr"/>
            <a:r>
              <a:rPr lang="ru-RU" sz="3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13272" y="1464455"/>
            <a:ext cx="5028853" cy="1227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</a:rPr>
              <a:t>Предусмотрено 26 713 500 руб.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</a:rPr>
              <a:t>Исполнено – 17 179 347,71 руб. (64,4%)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029273" y="990395"/>
            <a:ext cx="685753" cy="347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978" y="3275666"/>
            <a:ext cx="3492838" cy="838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b="1" dirty="0" smtClean="0"/>
              <a:t>ФБ – 21 036 737,53 руб.</a:t>
            </a:r>
          </a:p>
          <a:p>
            <a:pPr algn="ctr"/>
            <a:r>
              <a:rPr lang="ru-RU" b="1" dirty="0" smtClean="0"/>
              <a:t>(78,7% от общих средств)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32557" y="3242203"/>
            <a:ext cx="3657348" cy="762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b="1" dirty="0" smtClean="0"/>
              <a:t>ОБ – 5 117 062,47 руб.</a:t>
            </a:r>
          </a:p>
          <a:p>
            <a:pPr algn="ctr"/>
            <a:r>
              <a:rPr lang="ru-RU" b="1" dirty="0" smtClean="0"/>
              <a:t>(19,2% от общих средств)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8741" y="4554706"/>
            <a:ext cx="3352569" cy="962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r>
              <a:rPr lang="ru-RU" b="1" dirty="0" smtClean="0"/>
              <a:t>МБ – 559 700 руб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(2,1% от общих средств)</a:t>
            </a:r>
            <a:endParaRPr lang="ru-RU" b="1" dirty="0"/>
          </a:p>
        </p:txBody>
      </p: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5527699" y="2691765"/>
            <a:ext cx="0" cy="186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9" idx="1"/>
          </p:cNvCxnSpPr>
          <p:nvPr/>
        </p:nvCxnSpPr>
        <p:spPr>
          <a:xfrm>
            <a:off x="5527699" y="3623235"/>
            <a:ext cx="1604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102816" y="3623235"/>
            <a:ext cx="1424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707635" y="1577272"/>
            <a:ext cx="3692131" cy="5928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6640" y="1142807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48963" y="1453536"/>
            <a:ext cx="3859302" cy="559372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ru-RU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199" y="2056316"/>
            <a:ext cx="11409891" cy="97716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900" b="1" dirty="0"/>
              <a:t>Открытие центров образования цифрового и гуманитарного профилей «Точка роста» на базе Зеленовской, Мунгатской и Перехляйской основных общеобразовательных школ</a:t>
            </a:r>
          </a:p>
          <a:p>
            <a:pPr marL="302381" indent="-302381">
              <a:buFont typeface="Wingdings" panose="05000000000000000000" pitchFamily="2" charset="2"/>
              <a:buChar char="Ø"/>
            </a:pPr>
            <a:r>
              <a:rPr lang="ru-RU" sz="1900" b="1" dirty="0"/>
              <a:t>17 педагогов из вышеперечисленных учебных заведений прошли курсы повышения квалификации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172" y="3082534"/>
            <a:ext cx="3939491" cy="3623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2172" y="6268311"/>
            <a:ext cx="2285842" cy="37470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Мунгатская школа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707" y="3082534"/>
            <a:ext cx="4115736" cy="36233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62707" y="6219799"/>
            <a:ext cx="2233536" cy="374706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Перехляйская школа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2158</Words>
  <Application>Microsoft Office PowerPoint</Application>
  <PresentationFormat>Широкоэкранный</PresentationFormat>
  <Paragraphs>442</Paragraphs>
  <Slides>51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3" baseType="lpstr">
      <vt:lpstr>Arial</vt:lpstr>
      <vt:lpstr>Arial Black</vt:lpstr>
      <vt:lpstr>Calibri</vt:lpstr>
      <vt:lpstr>DejaVu Sans</vt:lpstr>
      <vt:lpstr>Franklin Gothic Medium</vt:lpstr>
      <vt:lpstr>Futura PT Medium</vt:lpstr>
      <vt:lpstr>Sitka Display</vt:lpstr>
      <vt:lpstr>Sitka Heading</vt:lpstr>
      <vt:lpstr>Times New Roman</vt:lpstr>
      <vt:lpstr>Wingdings</vt:lpstr>
      <vt:lpstr>25_Тема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</vt:lpstr>
      <vt:lpstr>МАТЕРИАЛЬНО-ТЕХНИЧЕСКОЕ ОСНАЩЕНИЕ</vt:lpstr>
      <vt:lpstr>Заработная плата</vt:lpstr>
      <vt:lpstr>Система оказания первичной медико-санитарной помощи</vt:lpstr>
      <vt:lpstr>Обеспечение МО квалифицированными кадрами</vt:lpstr>
      <vt:lpstr>Обеспечение МО квалифицированными кадрами</vt:lpstr>
      <vt:lpstr>Обеспечение МО квалифицированными кадрами</vt:lpstr>
      <vt:lpstr> Диспансеризация населения Профилактические  медосмотры Плановая медицинская помощь Мероприятия по нацпроектам  </vt:lpstr>
      <vt:lpstr>Диспансеризация  (информация по данным на 16.06.2020)</vt:lpstr>
      <vt:lpstr>Демография </vt:lpstr>
      <vt:lpstr>Смертность от болезней системы кровообращения (на 100 тыс. нас.) </vt:lpstr>
      <vt:lpstr>Смертность от болезней системы кровообращения (на 100 тыс. нас.) </vt:lpstr>
      <vt:lpstr>Смертность от злокачественных новообразований (на 100 тыс. нас.) </vt:lpstr>
      <vt:lpstr>Смертность</vt:lpstr>
      <vt:lpstr>Смертность в трудоспособном возрасте  (на 100 тыс. нас.) </vt:lpstr>
      <vt:lpstr>Смертность в трудоспособном возрасте  (на 100 тыс. нас.) </vt:lpstr>
      <vt:lpstr>Консультативная медицинская помощь </vt:lpstr>
      <vt:lpstr>Основные задачи до конца 2020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НАРОДНЫХ ДЕПУТАТОВ КРАПИВИНСКОГО МУНИЦИПАЛЬНОГО РАЙОНА  5 СОЗЫВА</dc:title>
  <dc:creator>Экономист 4</dc:creator>
  <cp:lastModifiedBy>""</cp:lastModifiedBy>
  <cp:revision>243</cp:revision>
  <dcterms:created xsi:type="dcterms:W3CDTF">2016-12-06T09:24:45Z</dcterms:created>
  <dcterms:modified xsi:type="dcterms:W3CDTF">2020-07-30T08:26:04Z</dcterms:modified>
</cp:coreProperties>
</file>