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391" r:id="rId11"/>
    <p:sldId id="394" r:id="rId12"/>
    <p:sldId id="413" r:id="rId13"/>
    <p:sldId id="409" r:id="rId14"/>
    <p:sldId id="412" r:id="rId15"/>
    <p:sldId id="410" r:id="rId16"/>
    <p:sldId id="423" r:id="rId17"/>
    <p:sldId id="402" r:id="rId18"/>
    <p:sldId id="407" r:id="rId19"/>
    <p:sldId id="403" r:id="rId20"/>
    <p:sldId id="404" r:id="rId21"/>
    <p:sldId id="406" r:id="rId22"/>
    <p:sldId id="374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396" r:id="rId31"/>
    <p:sldId id="390" r:id="rId32"/>
    <p:sldId id="395" r:id="rId33"/>
    <p:sldId id="388" r:id="rId34"/>
    <p:sldId id="381" r:id="rId35"/>
    <p:sldId id="334" r:id="rId36"/>
    <p:sldId id="421" r:id="rId37"/>
  </p:sldIdLst>
  <p:sldSz cx="9906000" cy="6858000" type="A4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391"/>
            <p14:sldId id="394"/>
            <p14:sldId id="413"/>
            <p14:sldId id="409"/>
            <p14:sldId id="412"/>
            <p14:sldId id="410"/>
            <p14:sldId id="423"/>
            <p14:sldId id="402"/>
            <p14:sldId id="407"/>
            <p14:sldId id="403"/>
            <p14:sldId id="404"/>
            <p14:sldId id="406"/>
            <p14:sldId id="374"/>
            <p14:sldId id="414"/>
            <p14:sldId id="415"/>
            <p14:sldId id="416"/>
            <p14:sldId id="417"/>
            <p14:sldId id="418"/>
            <p14:sldId id="419"/>
            <p14:sldId id="420"/>
            <p14:sldId id="396"/>
            <p14:sldId id="390"/>
            <p14:sldId id="395"/>
            <p14:sldId id="388"/>
            <p14:sldId id="381"/>
            <p14:sldId id="334"/>
            <p14:sldId id="4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B1C1E4"/>
    <a:srgbClr val="A6A6A6"/>
    <a:srgbClr val="D1D1D1"/>
    <a:srgbClr val="B9B9B9"/>
    <a:srgbClr val="F1F1F1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9610" autoAdjust="0"/>
  </p:normalViewPr>
  <p:slideViewPr>
    <p:cSldViewPr snapToGrid="0">
      <p:cViewPr>
        <p:scale>
          <a:sx n="100" d="100"/>
          <a:sy n="100" d="100"/>
        </p:scale>
        <p:origin x="-264" y="8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txPr>
              <a:bodyPr/>
              <a:lstStyle/>
              <a:p>
                <a:pPr>
                  <a:defRPr sz="600" b="1">
                    <a:solidFill>
                      <a:srgbClr val="4756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добыча полезных ископаемых</c:v>
                </c:pt>
                <c:pt idx="1">
                  <c:v>обеспечение электрической энергией, газом и паром</c:v>
                </c:pt>
                <c:pt idx="2">
                  <c:v>обрабатывающее производство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439.8</c:v>
                </c:pt>
                <c:pt idx="1">
                  <c:v>166.7</c:v>
                </c:pt>
                <c:pt idx="2">
                  <c:v>649.1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546112"/>
        <c:axId val="53282688"/>
      </c:barChart>
      <c:catAx>
        <c:axId val="2154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3282688"/>
        <c:crosses val="autoZero"/>
        <c:auto val="1"/>
        <c:lblAlgn val="ctr"/>
        <c:lblOffset val="100"/>
        <c:noMultiLvlLbl val="0"/>
      </c:catAx>
      <c:valAx>
        <c:axId val="5328268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2154611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деятельность профессиональная, научная и техническая</c:v>
                </c:pt>
                <c:pt idx="1">
                  <c:v>деятельность в области культуры, спорта, организации досуга и развлечений</c:v>
                </c:pt>
                <c:pt idx="2">
                  <c:v>деятельность в области здравоохранения и социальных услуг</c:v>
                </c:pt>
                <c:pt idx="3">
                  <c:v>деятельность финансовая и страховая</c:v>
                </c:pt>
                <c:pt idx="4">
                  <c:v>торговля оптовая и розничная; ремонт автотранспортных средств и мотоциклов</c:v>
                </c:pt>
                <c:pt idx="5">
                  <c:v>транспортировка и хранение</c:v>
                </c:pt>
              </c:strCache>
            </c:strRef>
          </c:cat>
          <c:val>
            <c:numRef>
              <c:f>Лист1!$B$2:$B$7</c:f>
              <c:numCache>
                <c:formatCode>#,##0\ [$₽-419]</c:formatCode>
                <c:ptCount val="6"/>
                <c:pt idx="0">
                  <c:v>74467</c:v>
                </c:pt>
                <c:pt idx="1">
                  <c:v>63697</c:v>
                </c:pt>
                <c:pt idx="2">
                  <c:v>54480</c:v>
                </c:pt>
                <c:pt idx="3">
                  <c:v>57636</c:v>
                </c:pt>
                <c:pt idx="4">
                  <c:v>46256</c:v>
                </c:pt>
                <c:pt idx="5">
                  <c:v>43396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756A0"/>
            </a:solidFill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rgbClr val="4756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деятельность профессиональная, научная и техническая</c:v>
                </c:pt>
                <c:pt idx="1">
                  <c:v>деятельность в области культуры, спорта, организации досуга и развлечений</c:v>
                </c:pt>
                <c:pt idx="2">
                  <c:v>деятельность в области здравоохранения и социальных услуг</c:v>
                </c:pt>
                <c:pt idx="3">
                  <c:v>деятельность финансовая и страховая</c:v>
                </c:pt>
                <c:pt idx="4">
                  <c:v>торговля оптовая и розничная; ремонт автотранспортных средств и мотоциклов</c:v>
                </c:pt>
                <c:pt idx="5">
                  <c:v>транспортировка и хранение</c:v>
                </c:pt>
              </c:strCache>
            </c:strRef>
          </c:cat>
          <c:val>
            <c:numRef>
              <c:f>Лист1!$C$2:$C$7</c:f>
              <c:numCache>
                <c:formatCode>#,##0\ [$₽-419]</c:formatCode>
                <c:ptCount val="6"/>
                <c:pt idx="0">
                  <c:v>73818</c:v>
                </c:pt>
                <c:pt idx="1">
                  <c:v>64561</c:v>
                </c:pt>
                <c:pt idx="2">
                  <c:v>56109</c:v>
                </c:pt>
                <c:pt idx="3">
                  <c:v>60865</c:v>
                </c:pt>
                <c:pt idx="4">
                  <c:v>53136</c:v>
                </c:pt>
                <c:pt idx="5">
                  <c:v>42621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455616"/>
        <c:axId val="23457152"/>
      </c:barChart>
      <c:catAx>
        <c:axId val="2345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457152"/>
        <c:crosses val="autoZero"/>
        <c:auto val="1"/>
        <c:lblAlgn val="ctr"/>
        <c:lblOffset val="100"/>
        <c:noMultiLvlLbl val="0"/>
      </c:catAx>
      <c:valAx>
        <c:axId val="23457152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2345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0.08316</cdr:x>
      <cdr:y>0.94088</cdr:y>
    </cdr:from>
    <cdr:to>
      <cdr:x>0.53092</cdr:x>
      <cdr:y>0.97151</cdr:y>
    </cdr:to>
    <cdr:sp macro="" textlink="">
      <cdr:nvSpPr>
        <cdr:cNvPr id="2" name="TextBox 11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8BFA7629-1D6D-6368-F7B0-8E071839277B}"/>
            </a:ext>
          </a:extLst>
        </cdr:cNvPr>
        <cdr:cNvSpPr txBox="1"/>
      </cdr:nvSpPr>
      <cdr:spPr>
        <a:xfrm xmlns:a="http://schemas.openxmlformats.org/drawingml/2006/main">
          <a:off x="246690" y="3782073"/>
          <a:ext cx="1328231" cy="1231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x-non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0.84391</cdr:x>
      <cdr:y>0.21187</cdr:y>
    </cdr:from>
    <cdr:to>
      <cdr:x>0.9326</cdr:x>
      <cdr:y>0.2425</cdr:y>
    </cdr:to>
    <cdr:sp macro="" textlink="">
      <cdr:nvSpPr>
        <cdr:cNvPr id="3" name="TextBox 90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C868A8CD-3BA5-845F-2948-B9125448DA88}"/>
            </a:ext>
          </a:extLst>
        </cdr:cNvPr>
        <cdr:cNvSpPr txBox="1"/>
      </cdr:nvSpPr>
      <cdr:spPr>
        <a:xfrm xmlns:a="http://schemas.openxmlformats.org/drawingml/2006/main">
          <a:off x="2503370" y="851658"/>
          <a:ext cx="263090" cy="1231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endParaRPr lang="x-non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0.71475</cdr:x>
      <cdr:y>0.49069</cdr:y>
    </cdr:from>
    <cdr:to>
      <cdr:x>0.80344</cdr:x>
      <cdr:y>0.52132</cdr:y>
    </cdr:to>
    <cdr:sp macro="" textlink="">
      <cdr:nvSpPr>
        <cdr:cNvPr id="5" name="TextBox 90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C868A8CD-3BA5-845F-2948-B9125448DA88}"/>
            </a:ext>
          </a:extLst>
        </cdr:cNvPr>
        <cdr:cNvSpPr txBox="1"/>
      </cdr:nvSpPr>
      <cdr:spPr>
        <a:xfrm xmlns:a="http://schemas.openxmlformats.org/drawingml/2006/main">
          <a:off x="2120222" y="1972421"/>
          <a:ext cx="263090" cy="1231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endParaRPr lang="x-non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0.79957</cdr:x>
      <cdr:y>0.76102</cdr:y>
    </cdr:from>
    <cdr:to>
      <cdr:x>0.88825</cdr:x>
      <cdr:y>0.79165</cdr:y>
    </cdr:to>
    <cdr:sp macro="" textlink="">
      <cdr:nvSpPr>
        <cdr:cNvPr id="6" name="TextBox 90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C868A8CD-3BA5-845F-2948-B9125448DA88}"/>
            </a:ext>
          </a:extLst>
        </cdr:cNvPr>
        <cdr:cNvSpPr txBox="1"/>
      </cdr:nvSpPr>
      <cdr:spPr>
        <a:xfrm xmlns:a="http://schemas.openxmlformats.org/drawingml/2006/main">
          <a:off x="2371855" y="3059086"/>
          <a:ext cx="263060" cy="1231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endParaRPr lang="x-non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27.01.2026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27.01.2026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27.01.2026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27.01.2026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27.01.2026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27.01.2026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27.01.2026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27.01.2026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49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53.png"/><Relationship Id="rId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53.png"/><Relationship Id="rId4" Type="http://schemas.openxmlformats.org/officeDocument/2006/relationships/image" Target="../media/image1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93" Type="http://schemas.openxmlformats.org/officeDocument/2006/relationships/image" Target="../media/image332.svg"/><Relationship Id="rId3" Type="http://schemas.openxmlformats.org/officeDocument/2006/relationships/image" Target="../media/image5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57.png"/><Relationship Id="rId4" Type="http://schemas.openxmlformats.org/officeDocument/2006/relationships/image" Target="../media/image1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33.xml"/><Relationship Id="rId3" Type="http://schemas.openxmlformats.org/officeDocument/2006/relationships/slide" Target="slide5.xml"/><Relationship Id="rId21" Type="http://schemas.openxmlformats.org/officeDocument/2006/relationships/slide" Target="slide19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20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76" Type="http://schemas.openxmlformats.org/officeDocument/2006/relationships/image" Target="../media/image176.svg"/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20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95" Type="http://schemas.openxmlformats.org/officeDocument/2006/relationships/image" Target="../media/image58.png"/><Relationship Id="rId208" Type="http://schemas.openxmlformats.org/officeDocument/2006/relationships/image" Target="../media/image208.svg"/><Relationship Id="rId94" Type="http://schemas.openxmlformats.org/officeDocument/2006/relationships/image" Target="../media/image94.svg"/><Relationship Id="rId4" Type="http://schemas.openxmlformats.org/officeDocument/2006/relationships/image" Target="../media/image4.svg"/><Relationship Id="rId210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137.svg"/><Relationship Id="rId94" Type="http://schemas.openxmlformats.org/officeDocument/2006/relationships/image" Target="../media/image94.sv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8" Type="http://schemas.openxmlformats.org/officeDocument/2006/relationships/image" Target="../media/image159.svg"/><Relationship Id="rId3" Type="http://schemas.openxmlformats.org/officeDocument/2006/relationships/image" Target="../media/image157.svg"/><Relationship Id="rId21" Type="http://schemas.openxmlformats.org/officeDocument/2006/relationships/image" Target="../media/image22.png"/><Relationship Id="rId17" Type="http://schemas.openxmlformats.org/officeDocument/2006/relationships/image" Target="../media/image66.png"/><Relationship Id="rId2" Type="http://schemas.openxmlformats.org/officeDocument/2006/relationships/image" Target="../media/image63.png"/><Relationship Id="rId16" Type="http://schemas.openxmlformats.org/officeDocument/2006/relationships/image" Target="../media/image164.svg"/><Relationship Id="rId20" Type="http://schemas.openxmlformats.org/officeDocument/2006/relationships/image" Target="../media/image16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10" Type="http://schemas.openxmlformats.org/officeDocument/2006/relationships/image" Target="../media/image65.png"/><Relationship Id="rId19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13.png"/><Relationship Id="rId22" Type="http://schemas.openxmlformats.org/officeDocument/2006/relationships/image" Target="../media/image55.svg"/></Relationships>
</file>

<file path=ppt/slides/_rels/slide2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0.jpe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1.jpe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5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2.jpe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3.jpe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7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4.pn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8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5.jpe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29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8.png"/><Relationship Id="rId12" Type="http://schemas.openxmlformats.org/officeDocument/2006/relationships/image" Target="../media/image12.svg"/><Relationship Id="rId2" Type="http://schemas.openxmlformats.org/officeDocument/2006/relationships/image" Target="../media/image65.png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Relationship Id="rId136" Type="http://schemas.openxmlformats.org/officeDocument/2006/relationships/image" Target="../media/image76.png"/><Relationship Id="rId135" Type="http://schemas.openxmlformats.org/officeDocument/2006/relationships/image" Target="../media/image69.png"/><Relationship Id="rId134" Type="http://schemas.openxmlformats.org/officeDocument/2006/relationships/image" Target="../media/image1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93" Type="http://schemas.openxmlformats.org/officeDocument/2006/relationships/image" Target="../media/image332.svg"/><Relationship Id="rId7" Type="http://schemas.openxmlformats.org/officeDocument/2006/relationships/image" Target="../media/image9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95" Type="http://schemas.openxmlformats.org/officeDocument/2006/relationships/image" Target="../media/image334.svg"/><Relationship Id="rId94" Type="http://schemas.openxmlformats.org/officeDocument/2006/relationships/image" Target="../media/image10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11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86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9.png"/><Relationship Id="rId5" Type="http://schemas.openxmlformats.org/officeDocument/2006/relationships/image" Target="../media/image87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93.png"/><Relationship Id="rId5" Type="http://schemas.openxmlformats.org/officeDocument/2006/relationships/image" Target="../media/image91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21" Type="http://schemas.openxmlformats.org/officeDocument/2006/relationships/image" Target="../media/image37.sv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19" Type="http://schemas.openxmlformats.org/officeDocument/2006/relationships/image" Target="../media/image35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svg"/><Relationship Id="rId3" Type="http://schemas.openxmlformats.org/officeDocument/2006/relationships/image" Target="../media/image21.png"/><Relationship Id="rId235" Type="http://schemas.openxmlformats.org/officeDocument/2006/relationships/image" Target="../media/image25.png"/><Relationship Id="rId17" Type="http://schemas.openxmlformats.org/officeDocument/2006/relationships/image" Target="../media/image23.png"/><Relationship Id="rId234" Type="http://schemas.openxmlformats.org/officeDocument/2006/relationships/image" Target="../media/image2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2.png"/><Relationship Id="rId19" Type="http://schemas.openxmlformats.org/officeDocument/2006/relationships/image" Target="../media/image24.png"/><Relationship Id="rId198" Type="http://schemas.openxmlformats.org/officeDocument/2006/relationships/image" Target="../media/image198.svg"/><Relationship Id="rId14" Type="http://schemas.openxmlformats.org/officeDocument/2006/relationships/image" Target="../media/image53.svg"/><Relationship Id="rId4" Type="http://schemas.openxmlformats.org/officeDocument/2006/relationships/image" Target="../media/image43.svg"/><Relationship Id="rId236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8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3" Type="http://schemas.openxmlformats.org/officeDocument/2006/relationships/image" Target="../media/image31.png"/><Relationship Id="rId21" Type="http://schemas.openxmlformats.org/officeDocument/2006/relationships/image" Target="../media/image39.png"/><Relationship Id="rId12" Type="http://schemas.openxmlformats.org/officeDocument/2006/relationships/image" Target="../media/image91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3.png"/><Relationship Id="rId15" Type="http://schemas.openxmlformats.org/officeDocument/2006/relationships/image" Target="../media/image34.png"/><Relationship Id="rId10" Type="http://schemas.openxmlformats.org/officeDocument/2006/relationships/image" Target="../media/image89.svg"/><Relationship Id="rId19" Type="http://schemas.openxmlformats.org/officeDocument/2006/relationships/image" Target="../media/image37.png"/><Relationship Id="rId4" Type="http://schemas.openxmlformats.org/officeDocument/2006/relationships/image" Target="../media/image32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КЕМЕРОВСКАЯ ОБЛАСТЬ-КУЗБАСС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6" y="885928"/>
            <a:ext cx="6901939" cy="362892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КРАПИВИНСКОГО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85" y="233471"/>
            <a:ext cx="493040" cy="57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81" y="1685742"/>
            <a:ext cx="1281404" cy="202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4740591" y="1623392"/>
            <a:ext cx="2384827" cy="2133743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287721"/>
            <a:ext cx="3977403" cy="4020102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3E6210EF-3CE9-687B-D58A-316299AB2051}"/>
              </a:ext>
            </a:extLst>
          </p:cNvPr>
          <p:cNvSpPr/>
          <p:nvPr/>
        </p:nvSpPr>
        <p:spPr>
          <a:xfrm>
            <a:off x="627016" y="1401546"/>
            <a:ext cx="3977403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АВТОБУСНЫЕ МАРШРУТЫ И СОБЫТИЙНЫЕ ТУРЫ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1171671" y="2434822"/>
            <a:ext cx="149815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Автобусно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-пешеходный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земли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Крапивинской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Крапивинского музея до Никольского храма, проезд до этнографического центра «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Мунгатский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острог»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11473CE6-90F5-AEE0-DE2C-741B3FB20BBD}"/>
              </a:ext>
            </a:extLst>
          </p:cNvPr>
          <p:cNvSpPr/>
          <p:nvPr/>
        </p:nvSpPr>
        <p:spPr>
          <a:xfrm>
            <a:off x="852980" y="248645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2F9F45-0791-A0D0-EB8F-4D140334C4EC}"/>
              </a:ext>
            </a:extLst>
          </p:cNvPr>
          <p:cNvSpPr txBox="1"/>
          <p:nvPr/>
        </p:nvSpPr>
        <p:spPr>
          <a:xfrm>
            <a:off x="1171670" y="3218526"/>
            <a:ext cx="12696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Автобусный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«Загадка Крапивинского гидроузла»</a:t>
            </a:r>
          </a:p>
          <a:p>
            <a:pPr algn="just"/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истории строительства Крапивинского гидроузла - смотровая площадка на ГЭС -  памятник истории «Могила членов семьи В.Д. 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Вучичевича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 Аллея интернационалистов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852980" y="325033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70E95D-6538-7CE3-716C-E98AFC270ABC}"/>
              </a:ext>
            </a:extLst>
          </p:cNvPr>
          <p:cNvSpPr txBox="1"/>
          <p:nvPr/>
        </p:nvSpPr>
        <p:spPr>
          <a:xfrm>
            <a:off x="1171671" y="4432770"/>
            <a:ext cx="145244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Автобусный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«Тайны родников» </a:t>
            </a:r>
          </a:p>
          <a:p>
            <a:pPr algn="just"/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родников: Крапивинский источник, Юбилейный, 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Святоникольский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C45211F-A378-7AB1-3776-E71E7791729B}"/>
              </a:ext>
            </a:extLst>
          </p:cNvPr>
          <p:cNvSpPr/>
          <p:nvPr/>
        </p:nvSpPr>
        <p:spPr>
          <a:xfrm>
            <a:off x="863647" y="443277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6EA7FB-9A7E-99E8-2382-DE1007057F83}"/>
              </a:ext>
            </a:extLst>
          </p:cNvPr>
          <p:cNvSpPr txBox="1"/>
          <p:nvPr/>
        </p:nvSpPr>
        <p:spPr>
          <a:xfrm>
            <a:off x="1171561" y="5204104"/>
            <a:ext cx="14969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Пешеходный «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Крапивинцы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-Герои» (патриотический)</a:t>
            </a:r>
          </a:p>
          <a:p>
            <a:pPr algn="just"/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Крапивинский краеведческий музей (экспозиция «Зал боевой славы») -  Сквер Победителей - Площадь им. Героя СССР </a:t>
            </a:r>
            <a:r>
              <a:rPr lang="ru-RU" sz="7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И.Р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Васильева (мемориальная доска) - Мемориал павшим в годы ВОВ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2A39B736-8491-EA54-D5F8-701C74817BBA}"/>
              </a:ext>
            </a:extLst>
          </p:cNvPr>
          <p:cNvSpPr/>
          <p:nvPr/>
        </p:nvSpPr>
        <p:spPr>
          <a:xfrm>
            <a:off x="871614" y="522292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80B517E-D622-49BC-90A0-E4FB3D95AD1D}"/>
              </a:ext>
            </a:extLst>
          </p:cNvPr>
          <p:cNvSpPr txBox="1"/>
          <p:nvPr/>
        </p:nvSpPr>
        <p:spPr>
          <a:xfrm>
            <a:off x="3023588" y="2434822"/>
            <a:ext cx="14981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Событийный тур «Железное кружево»</a:t>
            </a:r>
          </a:p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вариантами размещения туристов в палаточном городке, гостиничном комплексе «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Спортотель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 загородном клубе «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Зель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-Диего» и гостиницах города Кемерово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52AD3247-4AEF-C8F3-0D6A-EACDE8A4C344}"/>
              </a:ext>
            </a:extLst>
          </p:cNvPr>
          <p:cNvSpPr/>
          <p:nvPr/>
        </p:nvSpPr>
        <p:spPr>
          <a:xfrm>
            <a:off x="2704897" y="245975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4B5B77-CE63-4C1D-D0E0-B4D3C1531E56}"/>
              </a:ext>
            </a:extLst>
          </p:cNvPr>
          <p:cNvSpPr txBox="1"/>
          <p:nvPr/>
        </p:nvSpPr>
        <p:spPr>
          <a:xfrm>
            <a:off x="3023588" y="3484782"/>
            <a:ext cx="1269663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Лечебно-событийный тур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«Железное кружево» </a:t>
            </a:r>
          </a:p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семи дней) </a:t>
            </a:r>
          </a:p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в сотрудничестве с санаторием «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Борисовский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 размещением в санатории и комплексом услуг, входящих в стоимость путевки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C4F6E04-0DD4-3F68-A1CC-2283DD94C7E3}"/>
              </a:ext>
            </a:extLst>
          </p:cNvPr>
          <p:cNvSpPr/>
          <p:nvPr/>
        </p:nvSpPr>
        <p:spPr>
          <a:xfrm>
            <a:off x="2704897" y="353528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45CB01F-EB1C-99DC-8023-95FE82EEECD6}"/>
              </a:ext>
            </a:extLst>
          </p:cNvPr>
          <p:cNvSpPr txBox="1"/>
          <p:nvPr/>
        </p:nvSpPr>
        <p:spPr>
          <a:xfrm>
            <a:off x="3023588" y="4665495"/>
            <a:ext cx="12696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Оздоровительно-событийный тур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«Железное кружево» </a:t>
            </a:r>
          </a:p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двух дней)</a:t>
            </a:r>
          </a:p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в сотрудничестве с санаторием «</a:t>
            </a:r>
            <a:r>
              <a:rPr lang="ru-RU" sz="7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Борисовский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 размещением в санатории и комплексом услуг, входящих в стоимость путевки.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5E5735A3-93FF-68B6-C18B-BD44C4F6B31D}"/>
              </a:ext>
            </a:extLst>
          </p:cNvPr>
          <p:cNvSpPr/>
          <p:nvPr/>
        </p:nvSpPr>
        <p:spPr>
          <a:xfrm>
            <a:off x="2704897" y="470207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A5F051-E20D-AD88-EE11-D3FFBACF9B5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=""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7277816" y="1624042"/>
            <a:ext cx="2384827" cy="2133743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4740591" y="3969530"/>
            <a:ext cx="2384827" cy="2133743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=""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7288485" y="3969530"/>
            <a:ext cx="2384827" cy="2133743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91" y="1638956"/>
            <a:ext cx="2425434" cy="210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89" y="1638955"/>
            <a:ext cx="2364578" cy="21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591" y="3977073"/>
            <a:ext cx="2415029" cy="210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489" y="3955543"/>
            <a:ext cx="2378777" cy="213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905990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4225124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779152" y="1684530"/>
            <a:ext cx="1013609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естиваль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культур «Крещенские вечерки»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56559" y="3919288"/>
            <a:ext cx="4219201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A399365B-8394-2661-767B-A9A723347202}"/>
              </a:ext>
            </a:extLst>
          </p:cNvPr>
          <p:cNvSpPr/>
          <p:nvPr/>
        </p:nvSpPr>
        <p:spPr>
          <a:xfrm>
            <a:off x="5308270" y="1524602"/>
            <a:ext cx="4271301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93D5F30-060A-B010-4F6B-9E7C5FE58BF0}"/>
              </a:ext>
            </a:extLst>
          </p:cNvPr>
          <p:cNvSpPr/>
          <p:nvPr/>
        </p:nvSpPr>
        <p:spPr>
          <a:xfrm>
            <a:off x="5308269" y="3945192"/>
            <a:ext cx="4271301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9CC857-D470-2C25-1213-6644A90B3344}"/>
              </a:ext>
            </a:extLst>
          </p:cNvPr>
          <p:cNvSpPr txBox="1"/>
          <p:nvPr/>
        </p:nvSpPr>
        <p:spPr>
          <a:xfrm>
            <a:off x="8455231" y="1675039"/>
            <a:ext cx="898319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Конно-спортивные соревнования в деревне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Кабаново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645823-3F3F-E5A0-0E3E-A266C73C7D03}"/>
              </a:ext>
            </a:extLst>
          </p:cNvPr>
          <p:cNvSpPr txBox="1"/>
          <p:nvPr/>
        </p:nvSpPr>
        <p:spPr>
          <a:xfrm>
            <a:off x="3738167" y="4206248"/>
            <a:ext cx="1167208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чемпионат Кузбасса по мотокроссу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этап)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9E66BC2-F2F8-59E6-5B96-45775CFB9196}"/>
              </a:ext>
            </a:extLst>
          </p:cNvPr>
          <p:cNvSpPr txBox="1"/>
          <p:nvPr/>
        </p:nvSpPr>
        <p:spPr>
          <a:xfrm>
            <a:off x="8455231" y="4206248"/>
            <a:ext cx="99328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Туристическое событие «Железное кружево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" y="1524602"/>
            <a:ext cx="2827115" cy="22607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" y="3919288"/>
            <a:ext cx="2827115" cy="22607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270" y="1524602"/>
            <a:ext cx="3004456" cy="22607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71" y="3919288"/>
            <a:ext cx="3004456" cy="2260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752599" y="3062874"/>
            <a:ext cx="1013613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1 550 человек.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творческих коллективов и 30 мастеров ДПИ 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9CC857-D470-2C25-1213-6644A90B3344}"/>
              </a:ext>
            </a:extLst>
          </p:cNvPr>
          <p:cNvSpPr txBox="1"/>
          <p:nvPr/>
        </p:nvSpPr>
        <p:spPr>
          <a:xfrm>
            <a:off x="8455231" y="2939763"/>
            <a:ext cx="99328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Присутствовали более 5 000 человек.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Участвовало более 100 лошадей в 16 заездах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645823-3F3F-E5A0-0E3E-A266C73C7D03}"/>
              </a:ext>
            </a:extLst>
          </p:cNvPr>
          <p:cNvSpPr txBox="1"/>
          <p:nvPr/>
        </p:nvSpPr>
        <p:spPr>
          <a:xfrm>
            <a:off x="3711616" y="5543412"/>
            <a:ext cx="1095577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человек увидели данное мероприятие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9E66BC2-F2F8-59E6-5B96-45775CFB9196}"/>
              </a:ext>
            </a:extLst>
          </p:cNvPr>
          <p:cNvSpPr txBox="1"/>
          <p:nvPr/>
        </p:nvSpPr>
        <p:spPr>
          <a:xfrm>
            <a:off x="8455231" y="5358746"/>
            <a:ext cx="99328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28 000 человек.</a:t>
            </a:r>
          </a:p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команд – участников, 12 новых арт-объектов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инфраструктуру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инвестиционных проектов за счёт собственных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причине избыточных требований к обеспечению займа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(большое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(необходимость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созданием/модернизацией инженерной инфраструктуры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=""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=""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=""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=""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0"/>
            <a:ext cx="4497839" cy="938923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0"/>
            <a:ext cx="4497839" cy="879233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309001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инвестиционная активность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=""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154702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27016" y="2425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Отток кадров, нехватка специалистов 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E6B4D0FC-EC46-8BB2-BEEE-F8A090BDDAB0}"/>
              </a:ext>
            </a:extLst>
          </p:cNvPr>
          <p:cNvSpPr/>
          <p:nvPr/>
        </p:nvSpPr>
        <p:spPr>
          <a:xfrm>
            <a:off x="5300092" y="2425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Своевременная отработка обращений представителей бизнеса, расширение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каналов информирования предпринимателей о мерах поддержки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309001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</a:t>
            </a:r>
            <a:r>
              <a:rPr lang="ru-RU" sz="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релокации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специалистов из других населенных пунктов 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483148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154702"/>
            <a:ext cx="365554" cy="365554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=""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488702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373853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«Тупик», нет проходящей дорожной сети федерального или регионального значения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Запрещено со сплошной заливкой">
            <a:extLst>
              <a:ext uri="{FF2B5EF4-FFF2-40B4-BE49-F238E27FC236}">
                <a16:creationId xmlns=""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918" y="38015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569041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квалифицированных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скрытых форм занятости и теневых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износ объектов инфраструктуры</a:t>
            </a: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железной дороги</a:t>
            </a: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активность инвесторов</a:t>
            </a: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доля молодых специалистов</a:t>
            </a: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заработная плата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цен и тарифов на услуги монополий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условий государственной поддержки малого и среднего предпринимательства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Отток квалифицированных специалистов в территории с более высоким уровнем заработной платы и численностью 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Высокая конкуренция в сфере туризма среди муниципальных образований региона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Низкая инвестиционная активность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хозяйствующих субъектов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569041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Благоприятные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природно-климатические условия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Значительные запасы минерально-сырьевых ресурсов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областному центру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участков под жилищное строительство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земельных ресурсов для развития сельскохозяйственного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Развивающаяся индустрия спорта и туризма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государственных программ и иных механизмов, позволяющих получить поддержку по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приоритетным направлениям развития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привлечения льготных кредитов для субъектов малого и среднего бизнеса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Перспективы привлечения инвесторов к реализации инвестиционных проектов с использованием ресурсов территории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выхода предприятий округа на региональный рынок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площадок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ысокий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(несвоевременный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вывоз мусора)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=""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содержание дорог (очистка снега)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=""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увеличению нормативов вывоза мусора, установка дополнительных мусорных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контейнеров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субботников                            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(для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очистки лесных территорий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благоустройство контейнерных площадок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снегоочистительной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=""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=""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т.ч. отсутствие освещения)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=""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дорожной инфраструктуры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2" y="2269715"/>
            <a:ext cx="4469882" cy="537281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algn="ctr">
              <a:buClr>
                <a:srgbClr val="B1C1E4"/>
              </a:buClr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</a:p>
          <a:p>
            <a:pPr algn="ctr">
              <a:buClr>
                <a:srgbClr val="B1C1E4"/>
              </a:buClr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субъекта</a:t>
            </a: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55834" y="4072526"/>
            <a:ext cx="4497839" cy="585198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бытового обслуживания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lang="ru-RU" sz="7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шт.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73904"/>
            <a:ext cx="4497839" cy="533092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Индивидуальные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предприниматели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  <a:r>
              <a:rPr lang="ru-RU" sz="7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субъекта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27011" y="1484278"/>
            <a:ext cx="9140642" cy="656755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ТЕРРИТОРИИ КРАПИВИНСКОГО МУНИЦИПАЛЬНОГО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ОКРУГА ОСУЩЕСТВЛЯЮТ ДЕЯТЕЛЬНОСТЬ 354 СУБЪЕКТА МАЛОГО И СРЕДНЕГО ПРЕДПРИНИМАТЕЛЬСТВА, ИЗ НИХ: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40991" y="4072525"/>
            <a:ext cx="4497839" cy="585199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Торговые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объекты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магазинов,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которых 19 сетевые</a:t>
            </a:r>
            <a:endParaRPr kumimoji="0" lang="ru-RU" sz="700" b="1" i="0" u="none" strike="noStrike" kern="1200" cap="none" spc="0" normalizeH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1" y="3228196"/>
            <a:ext cx="9126662" cy="659308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И УСЛУГИ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6" y="163628"/>
            <a:ext cx="140881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6" y="4819650"/>
            <a:ext cx="4497839" cy="933450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общественного питания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7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единиц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362 посадочных места</a:t>
            </a:r>
            <a:endParaRPr lang="ru-RU" sz="7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55833" y="4819650"/>
            <a:ext cx="4497839" cy="933450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lang="ru-RU" sz="7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выдачи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7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единиц, из которых: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lang="en-US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WILDBERRIES – 17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ед.;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lang="en-US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18 ед.;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СДЭК – 2 ед.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29373"/>
              </p:ext>
            </p:extLst>
          </p:nvPr>
        </p:nvGraphicFramePr>
        <p:xfrm>
          <a:off x="627015" y="1376762"/>
          <a:ext cx="9136390" cy="45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«Зеленогорский завод железобетонных изделий»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изделий из бетона для использования в строительстве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«Тепло-энергетические предприятия»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 и горячей воды (тепловой энергии)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Крапивиноавтодор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дорожных  и ремонтно-строительных работ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 «Крапивинский»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хлеба ,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хлебобулочных  и кондитерских изделий,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мясных полуфабрикатов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готовых блюд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«Крапивинский карьер»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декоративного и строительного камня, известняка, гипса, мела и сланцев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824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Банновское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зерновых, зернобобовых культур и семян масленичных культур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45943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Плотниковское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зерновых, зернобобовых культур и семян масленичных культур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018307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Тарадановский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каменный карьер»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декоративного и строительного камня, известняка, гипса, мела и сланцев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08575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Сибгеолит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гравийных и песчаных карьеров, добыча глины и каолина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3550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336105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обственный комплекс помещений для стоянки и ремонта машин и механизмов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арьер инертных материалов, геологические запасы которого составляют 1508 тыс.м³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обственный столярный цех и пилорама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10 видов техники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Собственная автозаправочная станция с объемом цистерн 24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«ЗЕЛЕНОГОРСКИЙ ЗАВОД ЖЕЛЕЗОБЕТОННЫХ ИЗДЕЛИЙ»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336104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 суточный объем выпускаемой продукции ЖБИ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300 видов изделий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собственного грузового и специального автотранспорта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 гравийно-сортировочное хозяйство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2708BAB9-FB89-FFF4-94DB-6F0EB4B8F80D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«КРАПИВИНОАВТОДОР»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DA7C052F-47E8-5CA9-0475-1B9BDBF075DD}"/>
              </a:ext>
            </a:extLst>
          </p:cNvPr>
          <p:cNvSpPr/>
          <p:nvPr/>
        </p:nvSpPr>
        <p:spPr>
          <a:xfrm>
            <a:off x="5409678" y="1534532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стоек и фундаментов для опор ЛЭП, продукции для тепловых сетей, для домостроения, элементов дорог и др.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ремонт и содержание автомобильных дорог, строительство водопропускных сооружений – малых мостов и труб, земляные работы – устройство котлованов, возведение дамб, плотин и др.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008\Desktop\cb647c74c0d96f62004b2968d28125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0" y="1647696"/>
            <a:ext cx="438221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008\Desktop\pic_01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03" y="1613000"/>
            <a:ext cx="372672" cy="3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2954593" y="254184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ледование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54594" y="386186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туризма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C8CF6C8-81DD-8B71-71E1-5A623F4AF195}"/>
              </a:ext>
            </a:extLst>
          </p:cNvPr>
          <p:cNvSpPr/>
          <p:nvPr/>
        </p:nvSpPr>
        <p:spPr>
          <a:xfrm>
            <a:off x="2954593" y="5198529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качественную сельскохозяйственную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продукцию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76603" y="254184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машин</a:t>
            </a:r>
          </a:p>
          <a:p>
            <a:endParaRPr lang="ru-RU" sz="700" b="1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7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ормирование</a:t>
            </a:r>
            <a:r>
              <a:rPr kumimoji="0" lang="ru-RU" sz="7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имиджа социально-ответственной компании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276603" y="386186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округа, а также увеличение интереса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трудоспособного населения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работе в местных организациях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02194ADC-533C-CC03-C944-087B4BB49763}"/>
              </a:ext>
            </a:extLst>
          </p:cNvPr>
          <p:cNvSpPr/>
          <p:nvPr/>
        </p:nvSpPr>
        <p:spPr>
          <a:xfrm>
            <a:off x="5276603" y="5198529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отивация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граждан к здоровому образу жизни, включая правильное питание</a:t>
            </a:r>
          </a:p>
          <a:p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величение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доходов сельскохозяйственных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предприятий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254184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объёмов производства                  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величение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мощностей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новых рабочих мест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5A205FB9-C2AC-0FA9-A12E-99D0E94D43CB}"/>
              </a:ext>
            </a:extLst>
          </p:cNvPr>
          <p:cNvSpPr/>
          <p:nvPr/>
        </p:nvSpPr>
        <p:spPr>
          <a:xfrm>
            <a:off x="7598613" y="386186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туристического потока,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кадров на предприятия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туристической привлекательности округа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3B98B1CF-4517-BBF5-E0FD-1FF08E092530}"/>
              </a:ext>
            </a:extLst>
          </p:cNvPr>
          <p:cNvSpPr/>
          <p:nvPr/>
        </p:nvSpPr>
        <p:spPr>
          <a:xfrm>
            <a:off x="7598613" y="5198529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величение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доли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граждан, ведущих здоровый образ жизни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величение продолжительности жизни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2549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роизводство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железобетонных изделий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47059" y="386186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21FF861E-9E86-E5A4-972D-4CB1732EF982}"/>
              </a:ext>
            </a:extLst>
          </p:cNvPr>
          <p:cNvSpPr/>
          <p:nvPr/>
        </p:nvSpPr>
        <p:spPr>
          <a:xfrm>
            <a:off x="621447" y="5198529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=""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657826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=""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399276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pic>
        <p:nvPicPr>
          <p:cNvPr id="35" name="Рисунок 34" descr="Посевы со сплошной заливкой">
            <a:extLst>
              <a:ext uri="{FF2B5EF4-FFF2-40B4-BE49-F238E27FC236}">
                <a16:creationId xmlns:a16="http://schemas.microsoft.com/office/drawing/2014/main" xmlns="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753270" y="566652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5" name="Скругленный прямоугольник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772807" y="1258384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380227" y="12557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74414" y="1258384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4" y="1606904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4" name="Скругленный прямоугольник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2880279" y="1610819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3901564" y="1610819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5995454" y="1610819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8395835" y="1610819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626294" y="2002885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4673500" y="2002885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6615663" y="1985584"/>
            <a:ext cx="160468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627016" y="2380095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3450875" y="2380095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5408510" y="2359881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627016" y="2792879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2363924" y="2792879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5498050" y="2792879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hlinkClick r:id="" action="ppaction://noaction"/>
            <a:extLst>
              <a:ext uri="{FF2B5EF4-FFF2-40B4-BE49-F238E27FC236}">
                <a16:creationId xmlns="" xmlns:a16="http://schemas.microsoft.com/office/drawing/2014/main" id="{FE88E413-F6A8-3703-A8DA-8A1FC8D94A1C}"/>
              </a:ext>
            </a:extLst>
          </p:cNvPr>
          <p:cNvSpPr/>
          <p:nvPr/>
        </p:nvSpPr>
        <p:spPr>
          <a:xfrm>
            <a:off x="6684004" y="2792879"/>
            <a:ext cx="185869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0" action="ppaction://hlinksldjump"/>
            <a:extLst>
              <a:ext uri="{FF2B5EF4-FFF2-40B4-BE49-F238E27FC236}">
                <a16:creationId xmlns=""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7910932" y="2359881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8327918" y="2002885"/>
            <a:ext cx="142255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КРАПИВИНСКОГО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КЕМЕРОВСКАЯ ОБЛАСТЬ-КУЗБАСС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C:\Users\008\Desktop\image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94" y="194462"/>
            <a:ext cx="509113" cy="59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sp>
        <p:nvSpPr>
          <p:cNvPr id="46" name="Скругленный прямоугольник 4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1961024" y="1256153"/>
            <a:ext cx="171823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  характеристика 04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2983042" y="1985584"/>
            <a:ext cx="157952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РЕАЛИЗУЕМЫЕ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34911"/>
              </p:ext>
            </p:extLst>
          </p:nvPr>
        </p:nvGraphicFramePr>
        <p:xfrm>
          <a:off x="606783" y="1401547"/>
          <a:ext cx="9136390" cy="489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873589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«Ваганово»</a:t>
                      </a:r>
                      <a:endParaRPr lang="x-none" sz="9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3 зерноскладов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7411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Банновское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зерносушильного комплекса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</a:tr>
              <a:tr h="62759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«Золотая Нива»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зерносушильного комплекса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77617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«Зеленогорский завод железобетонных изделий»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оборудования для технической готовности завода к увеличению объемов производства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73364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«Тепло – энергетические предприятия»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Покупка и развитие горнолыжной трассы в </a:t>
                      </a:r>
                      <a:r>
                        <a:rPr lang="ru-RU" sz="9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пгт</a:t>
                      </a: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Зеленогорском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27,235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733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Банновское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зерносклада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pic>
        <p:nvPicPr>
          <p:cNvPr id="15" name="Рисунок 14" descr="Посевы со сплошной заливкой">
            <a:extLst>
              <a:ext uri="{FF2B5EF4-FFF2-40B4-BE49-F238E27FC236}">
                <a16:creationId xmlns:a16="http://schemas.microsoft.com/office/drawing/2014/main" xmlns="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4"/>
              </a:ext>
            </a:extLst>
          </a:blip>
          <a:stretch>
            <a:fillRect/>
          </a:stretch>
        </p:blipFill>
        <p:spPr>
          <a:xfrm>
            <a:off x="750875" y="2974038"/>
            <a:ext cx="360000" cy="360000"/>
          </a:xfrm>
          <a:prstGeom prst="rect">
            <a:avLst/>
          </a:prstGeom>
        </p:spPr>
      </p:pic>
      <p:pic>
        <p:nvPicPr>
          <p:cNvPr id="16" name="Рисунок 15" descr="Посевы со сплошной заливкой">
            <a:extLst>
              <a:ext uri="{FF2B5EF4-FFF2-40B4-BE49-F238E27FC236}">
                <a16:creationId xmlns:a16="http://schemas.microsoft.com/office/drawing/2014/main" xmlns="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4"/>
              </a:ext>
            </a:extLst>
          </a:blip>
          <a:stretch>
            <a:fillRect/>
          </a:stretch>
        </p:blipFill>
        <p:spPr>
          <a:xfrm>
            <a:off x="750875" y="5653442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татистика со сплошной заливкой">
            <a:extLst>
              <a:ext uri="{FF2B5EF4-FFF2-40B4-BE49-F238E27FC236}">
                <a16:creationId xmlns:a16="http://schemas.microsoft.com/office/drawing/2014/main" xmlns="" id="{0CC0E1F8-EF1D-DAA7-FC5A-28A2922EEADF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xmlns="" r:embed="rId208"/>
              </a:ext>
            </a:extLst>
          </a:blip>
          <a:stretch>
            <a:fillRect/>
          </a:stretch>
        </p:blipFill>
        <p:spPr>
          <a:xfrm>
            <a:off x="746085" y="2374357"/>
            <a:ext cx="360000" cy="360000"/>
          </a:xfrm>
          <a:prstGeom prst="rect">
            <a:avLst/>
          </a:prstGeom>
        </p:spPr>
      </p:pic>
      <p:pic>
        <p:nvPicPr>
          <p:cNvPr id="18" name="Рисунок 17" descr="Посевы со сплошной заливкой">
            <a:extLst>
              <a:ext uri="{FF2B5EF4-FFF2-40B4-BE49-F238E27FC236}">
                <a16:creationId xmlns:a16="http://schemas.microsoft.com/office/drawing/2014/main" xmlns="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4"/>
              </a:ext>
            </a:extLst>
          </a:blip>
          <a:stretch>
            <a:fillRect/>
          </a:stretch>
        </p:blipFill>
        <p:spPr>
          <a:xfrm>
            <a:off x="746085" y="3561332"/>
            <a:ext cx="360000" cy="360000"/>
          </a:xfrm>
          <a:prstGeom prst="rect">
            <a:avLst/>
          </a:prstGeom>
        </p:spPr>
      </p:pic>
      <p:pic>
        <p:nvPicPr>
          <p:cNvPr id="20" name="Рисунок 19" descr="Производство со сплошной заливкой">
            <a:extLst>
              <a:ext uri="{FF2B5EF4-FFF2-40B4-BE49-F238E27FC236}">
                <a16:creationId xmlns:a16="http://schemas.microsoft.com/office/drawing/2014/main" xmlns="" id="{9195D2C7-9AA8-A560-E1AA-FBE49BC6C967}"/>
              </a:ext>
            </a:extLst>
          </p:cNvPr>
          <p:cNvPicPr>
            <a:picLocks noChangeAspect="1"/>
          </p:cNvPicPr>
          <p:nvPr/>
        </p:nvPicPr>
        <p:blipFill>
          <a:blip r:embed="rId209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0875" y="4267720"/>
            <a:ext cx="360000" cy="360000"/>
          </a:xfrm>
          <a:prstGeom prst="rect">
            <a:avLst/>
          </a:prstGeom>
        </p:spPr>
      </p:pic>
      <p:pic>
        <p:nvPicPr>
          <p:cNvPr id="21" name="Рисунок 20" descr="Горы со сплошной заливкой">
            <a:extLst>
              <a:ext uri="{FF2B5EF4-FFF2-40B4-BE49-F238E27FC236}">
                <a16:creationId xmlns:a16="http://schemas.microsoft.com/office/drawing/2014/main" xmlns="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xmlns="" r:embed="rId176"/>
              </a:ext>
            </a:extLst>
          </a:blip>
          <a:stretch>
            <a:fillRect/>
          </a:stretch>
        </p:blipFill>
        <p:spPr>
          <a:xfrm>
            <a:off x="750875" y="499261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6721816" y="1365267"/>
            <a:ext cx="2762426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627015" y="1381370"/>
            <a:ext cx="2817933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3691303" y="1381370"/>
            <a:ext cx="2773292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6721816" y="2269712"/>
            <a:ext cx="2762425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627016" y="2274322"/>
            <a:ext cx="2817932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3691303" y="2269713"/>
            <a:ext cx="2773292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=""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5892" y="2401483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=""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5626" y="2412115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345CBD2-909E-A10E-31BD-6D04FACA9677}"/>
              </a:ext>
            </a:extLst>
          </p:cNvPr>
          <p:cNvSpPr txBox="1"/>
          <p:nvPr/>
        </p:nvSpPr>
        <p:spPr>
          <a:xfrm>
            <a:off x="774823" y="2889210"/>
            <a:ext cx="25000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сельскохозяйственной продукции и продукции животноводства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 производства рапсового масла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аквакультуры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6545CB-8A76-A6A7-72FB-255EE557C593}"/>
              </a:ext>
            </a:extLst>
          </p:cNvPr>
          <p:cNvSpPr txBox="1"/>
          <p:nvPr/>
        </p:nvSpPr>
        <p:spPr>
          <a:xfrm>
            <a:off x="3827721" y="2889210"/>
            <a:ext cx="220817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безотходной переработке промышленных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отходов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производства газобетонных блоков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электроэнергии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6826101" y="2889209"/>
            <a:ext cx="2488019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спортивного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пешего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водного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конного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Посевы со сплошной заливкой">
            <a:extLst>
              <a:ext uri="{FF2B5EF4-FFF2-40B4-BE49-F238E27FC236}">
                <a16:creationId xmlns="" xmlns:a16="http://schemas.microsoft.com/office/drawing/2014/main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2621268" y="240148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5403273" y="5561624"/>
            <a:ext cx="4384322" cy="925345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      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="" xmlns:a16="http://schemas.microsoft.com/office/drawing/2014/main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677" y="4312983"/>
            <a:ext cx="360000" cy="360000"/>
          </a:xfrm>
          <a:prstGeom prst="rect">
            <a:avLst/>
          </a:prstGeom>
        </p:spPr>
      </p:pic>
      <p:pic>
        <p:nvPicPr>
          <p:cNvPr id="176" name="Рисунок 175" descr="Протекающий кран со сплошной заливкой">
            <a:extLst>
              <a:ext uri="{FF2B5EF4-FFF2-40B4-BE49-F238E27FC236}">
                <a16:creationId xmlns="" xmlns:a16="http://schemas.microsoft.com/office/drawing/2014/main" id="{3E68B0A0-4742-F882-8E9C-7A80A16B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13" y="3707281"/>
            <a:ext cx="360000" cy="360000"/>
          </a:xfrm>
          <a:prstGeom prst="rect">
            <a:avLst/>
          </a:prstGeom>
        </p:spPr>
      </p:pic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599487" y="2003222"/>
            <a:ext cx="3991893" cy="2648315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785747"/>
            <a:ext cx="4384322" cy="3339146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1668" y="1681302"/>
            <a:ext cx="4651108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=""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6241976" y="2937229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Крапивинский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976" y="2969235"/>
            <a:ext cx="180000" cy="180000"/>
          </a:xfrm>
          <a:prstGeom prst="rect">
            <a:avLst/>
          </a:prstGeom>
        </p:spPr>
      </p:pic>
      <p:sp>
        <p:nvSpPr>
          <p:cNvPr id="67" name="Скругленный прямоугольник 66">
            <a:extLst>
              <a:ext uri="{FF2B5EF4-FFF2-40B4-BE49-F238E27FC236}">
                <a16:creationId xmlns="" xmlns:a16="http://schemas.microsoft.com/office/drawing/2014/main" id="{6AB212A8-B785-2DC1-B1BC-5047CAA59FED}"/>
              </a:ext>
            </a:extLst>
          </p:cNvPr>
          <p:cNvSpPr/>
          <p:nvPr/>
        </p:nvSpPr>
        <p:spPr>
          <a:xfrm>
            <a:off x="8708209" y="2969584"/>
            <a:ext cx="817190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Зеленогорский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 descr="Маркер со сплошной заливкой">
            <a:extLst>
              <a:ext uri="{FF2B5EF4-FFF2-40B4-BE49-F238E27FC236}">
                <a16:creationId xmlns="" xmlns:a16="http://schemas.microsoft.com/office/drawing/2014/main" id="{89D5DA7E-0586-CD4B-A1C1-76E3D79CF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9618" y="3016506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595985" y="3279922"/>
            <a:ext cx="4651109" cy="2281702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519429" y="3370681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819561" y="1681302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1825297" y="2226763"/>
            <a:ext cx="30922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1168749" y="3706829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268,56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вода (м3)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48F919B7-90B8-C9E2-4B26-E6EE9FAC0F10}"/>
              </a:ext>
            </a:extLst>
          </p:cNvPr>
          <p:cNvSpPr txBox="1"/>
          <p:nvPr/>
        </p:nvSpPr>
        <p:spPr>
          <a:xfrm>
            <a:off x="1113270" y="4312983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76,24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90DEA080-6B2C-362A-231A-C9436F916D74}"/>
              </a:ext>
            </a:extLst>
          </p:cNvPr>
          <p:cNvSpPr txBox="1"/>
          <p:nvPr/>
        </p:nvSpPr>
        <p:spPr>
          <a:xfrm>
            <a:off x="1113270" y="4955616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79,99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3371417" y="3968807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5,37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3281539" y="4672983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3315,85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99487" y="5857810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=""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21539" y="3947361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="" xmlns:a16="http://schemas.microsoft.com/office/drawing/2014/main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9313" y="4934170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=""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05537" y="4672983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Зеленогорский, ул. Центральная, 91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0,2592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421213" y="2142631"/>
            <a:ext cx="17018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8" name="Рисунок 17" descr="C:\Users\Анна Слонова\AppData\Local\Packages\Microsoft.Windows.Photos_8wekyb3d8bbwe\TempState\ShareServiceTempFolder\Фото. пгт. Зеленогорский, ул. Центральная 91.jpe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5" y="2828260"/>
            <a:ext cx="5459885" cy="347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Зеленогорский, ул. Центральная, 92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0,1937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421213" y="2142631"/>
            <a:ext cx="17018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9" name="Рисунок 18" descr="C:\Users\Анна Слонова\AppData\Local\Packages\Microsoft.Windows.Photos_8wekyb3d8bbwe\TempState\ShareServiceTempFolder\Фото. пгт. Зеленогорский, ул. Центральная 92.jpe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5" y="2828260"/>
            <a:ext cx="5459885" cy="347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Зеленогорский, ул. Центральная, 93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0,1999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421213" y="2142631"/>
            <a:ext cx="17018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8" name="Рисунок 17" descr="C:\Users\Анна Слонова\AppData\Local\Packages\Microsoft.Windows.Photos_8wekyb3d8bbwe\TempState\ShareServiceTempFolder\Фото. пгт. Зеленогорский, ул. Центральная 93 (1).jpe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2828260"/>
            <a:ext cx="5459884" cy="347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7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Зеленогорский, ул.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Промплощадка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111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0,4512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2142631"/>
            <a:ext cx="20384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логистическая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9" name="Рисунок 18" descr="C:\Users\Анна Слонова\AppData\Local\Packages\Microsoft.Windows.Photos_8wekyb3d8bbwe\TempState\ShareServiceTempFolder\Фото. пгт. Зеленогорский, ул. Промплощадка №111.jpe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5" y="2822757"/>
            <a:ext cx="5459885" cy="3484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3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Крапивинский, ул. Мостовая, 18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0,0813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2142631"/>
            <a:ext cx="20384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 - торговая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8" name="Рисунок 17" descr="C:\Users\008\Desktop\Инвестиции 01.01.2024\Инвест. площадки\Инвест. площадки на 16.04.2024\Фото\Фото. пгт. Крапивинский, ул. Мостовая 18.pn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2825138"/>
            <a:ext cx="5459884" cy="3481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4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северо-западной части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Крапивинский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10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2142631"/>
            <a:ext cx="20384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Промышленная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9" name="Рисунок 18" descr="C:\Users\Анна Слонова\AppData\Local\Packages\Microsoft.Windows.Photos_8wekyb3d8bbwe\TempState\ShareServiceTempFolder\Фото. В северо-западной части пгт. Крапивинский.jpeg"/>
          <p:cNvPicPr/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2786368"/>
            <a:ext cx="5459884" cy="3520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42012" y="5145207"/>
            <a:ext cx="3217641" cy="11617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площадок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округе можно 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сайте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://www.krapivino.ru/node/63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828260"/>
            <a:ext cx="5199626" cy="3478710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45988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1" y="1788623"/>
            <a:ext cx="3217641" cy="1253923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929312" y="1616390"/>
            <a:ext cx="466626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Крапивинский, ул. Советская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участка – 0,1164 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2142631"/>
            <a:ext cx="20384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площадки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 - торговая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=""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4804" y="568270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42012" y="3509951"/>
            <a:ext cx="3217640" cy="128205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7272667" y="3812426"/>
            <a:ext cx="19989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автомобильных подъездных путей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площадки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Дорога со сплошной заливкой">
            <a:extLst>
              <a:ext uri="{FF2B5EF4-FFF2-40B4-BE49-F238E27FC236}">
                <a16:creationId xmlns:a16="http://schemas.microsoft.com/office/drawing/2014/main" xmlns="" id="{C4C90715-B4DA-81A2-4AAF-13074C219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6580068" y="3891703"/>
            <a:ext cx="518554" cy="518554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xmlns="" id="{D99B5BDD-DBE8-04D7-204D-397E3EFD92D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0068" y="2123660"/>
            <a:ext cx="490797" cy="490797"/>
          </a:xfrm>
          <a:prstGeom prst="rect">
            <a:avLst/>
          </a:prstGeom>
        </p:spPr>
      </p:pic>
      <p:pic>
        <p:nvPicPr>
          <p:cNvPr id="1026" name="Picture 2" descr="C:\Users\008\Desktop\Безымянный2122.png"/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2803262"/>
            <a:ext cx="5459884" cy="35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ПОЛЕЗНЫХ ИСКОПАЕМЫХ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Уголь, мрамор, цеолиты, инертные материалы, минеральные воды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автобусных маршрутов протяженностью 1170 км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404170" y="4123977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ПЛОЩАДЬ СЕЛЬСКОХОЗЯЙСТВЕННЫХ УГОДИЙ</a:t>
            </a: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тыс. га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841966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РЕКРЕАЦИОННОГО И ТУРИСТИЧЕСКОГО ПОТЕНЦИАЛА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Кемерово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инвестиционных площадок, общей площадью 11,3 Га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=""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=""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=""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КРАПИВИНСКОГО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pic>
        <p:nvPicPr>
          <p:cNvPr id="29" name="Рисунок 28" descr="Посевы со сплошной заливкой">
            <a:extLst>
              <a:ext uri="{FF2B5EF4-FFF2-40B4-BE49-F238E27FC236}">
                <a16:creationId xmlns:a16="http://schemas.microsoft.com/office/drawing/2014/main" xmlns="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3971213" y="3639052"/>
            <a:ext cx="360000" cy="360000"/>
          </a:xfrm>
          <a:prstGeom prst="rect">
            <a:avLst/>
          </a:prstGeom>
        </p:spPr>
      </p:pic>
      <p:pic>
        <p:nvPicPr>
          <p:cNvPr id="30" name="Рисунок 29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C3F4B289-5E5A-B247-B2C3-8C7150C8ADA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2917691" y="159174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lang="en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Площадки размещены на официальном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сайте администрации Крапивинского муниципального округа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=""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=""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=""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переговоры и осмотр инвестиционных площадок по запросу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инвестора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=""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=""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=""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936782"/>
            <a:ext cx="365554" cy="365554"/>
          </a:xfrm>
          <a:prstGeom prst="rect">
            <a:avLst/>
          </a:prstGeom>
        </p:spPr>
      </p:pic>
      <p:pic>
        <p:nvPicPr>
          <p:cNvPr id="61" name="Рисунок 6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7127" y="3529490"/>
            <a:ext cx="365554" cy="365554"/>
          </a:xfrm>
          <a:prstGeom prst="rect">
            <a:avLst/>
          </a:prstGeom>
        </p:spPr>
      </p:pic>
      <p:pic>
        <p:nvPicPr>
          <p:cNvPr id="62" name="Рисунок 61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7127" y="5307614"/>
            <a:ext cx="365554" cy="365554"/>
          </a:xfrm>
          <a:prstGeom prst="rect">
            <a:avLst/>
          </a:prstGeom>
        </p:spPr>
      </p:pic>
      <p:pic>
        <p:nvPicPr>
          <p:cNvPr id="55" name="Рисунок 5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7127" y="4122198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93475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5213288" y="1401127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A930814C-6C32-C14B-E8DE-92769C490880}"/>
              </a:ext>
            </a:extLst>
          </p:cNvPr>
          <p:cNvSpPr/>
          <p:nvPr/>
        </p:nvSpPr>
        <p:spPr>
          <a:xfrm>
            <a:off x="7518620" y="1401127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01182952-42FD-E2F5-AE20-138C900DE067}"/>
              </a:ext>
            </a:extLst>
          </p:cNvPr>
          <p:cNvSpPr/>
          <p:nvPr/>
        </p:nvSpPr>
        <p:spPr>
          <a:xfrm>
            <a:off x="7510757" y="3310462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2701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7DBBEF72-E326-F688-F2DF-29A8A297810A}"/>
              </a:ext>
            </a:extLst>
          </p:cNvPr>
          <p:cNvSpPr/>
          <p:nvPr/>
        </p:nvSpPr>
        <p:spPr>
          <a:xfrm>
            <a:off x="2957933" y="3254332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1F094A80-5BAE-32C7-EA15-5459001EDA76}"/>
              </a:ext>
            </a:extLst>
          </p:cNvPr>
          <p:cNvSpPr/>
          <p:nvPr/>
        </p:nvSpPr>
        <p:spPr>
          <a:xfrm>
            <a:off x="5224997" y="3300499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45509" y="2209962"/>
            <a:ext cx="145691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ГАУ КО «МОЙ БИЗНЕС»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1053107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https://moibiz42.ru/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DD239D5-900C-057A-54CE-1A882E44D0FF}"/>
              </a:ext>
            </a:extLst>
          </p:cNvPr>
          <p:cNvSpPr/>
          <p:nvPr/>
        </p:nvSpPr>
        <p:spPr>
          <a:xfrm>
            <a:off x="3084474" y="1506920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3084474" y="2200598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АНО «ЦЕНТР ПОДДЕРЖКИ ЭКСПОРТА КУЗБАССА»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3431804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https://export42.ru/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56B14C1F-90BD-1C90-73F6-6C9F59151716}"/>
              </a:ext>
            </a:extLst>
          </p:cNvPr>
          <p:cNvSpPr/>
          <p:nvPr/>
        </p:nvSpPr>
        <p:spPr>
          <a:xfrm>
            <a:off x="5339829" y="158523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951FBD-1E74-BE7C-D4A3-F35376CDAEF3}"/>
              </a:ext>
            </a:extLst>
          </p:cNvPr>
          <p:cNvSpPr txBox="1"/>
          <p:nvPr/>
        </p:nvSpPr>
        <p:spPr>
          <a:xfrm>
            <a:off x="5351538" y="2256127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ГКУ «АГЕНТСТВО ПО ПРИВЛЕЧЕНИЮ И ЗАЩИТЕ ИНВЕСТИЦИЙ КУЗБАССА»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B81A249F-DCE3-08A0-4B87-C67630735136}"/>
              </a:ext>
            </a:extLst>
          </p:cNvPr>
          <p:cNvSpPr/>
          <p:nvPr/>
        </p:nvSpPr>
        <p:spPr>
          <a:xfrm>
            <a:off x="5647428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https://agency.keminvest.ru/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39E1C2B-6618-B164-86D8-41D1A9B3E5DC}"/>
              </a:ext>
            </a:extLst>
          </p:cNvPr>
          <p:cNvSpPr/>
          <p:nvPr/>
        </p:nvSpPr>
        <p:spPr>
          <a:xfrm>
            <a:off x="7645161" y="1548425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627D5FE-F318-9DC8-513C-A48C26710BE8}"/>
              </a:ext>
            </a:extLst>
          </p:cNvPr>
          <p:cNvSpPr txBox="1"/>
          <p:nvPr/>
        </p:nvSpPr>
        <p:spPr>
          <a:xfrm>
            <a:off x="7645161" y="2209961"/>
            <a:ext cx="14569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«КУЗБАССКИЙ ТЕХНОПАРК»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7944898" y="2816852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https://technopark42.ru/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93908C34-23FF-B6FD-A734-FA3A4DEFBF2C}"/>
              </a:ext>
            </a:extLst>
          </p:cNvPr>
          <p:cNvSpPr/>
          <p:nvPr/>
        </p:nvSpPr>
        <p:spPr>
          <a:xfrm>
            <a:off x="7675672" y="3370010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BB85D94-72EE-69FE-106A-E428B04FDA7C}"/>
              </a:ext>
            </a:extLst>
          </p:cNvPr>
          <p:cNvSpPr txBox="1"/>
          <p:nvPr/>
        </p:nvSpPr>
        <p:spPr>
          <a:xfrm>
            <a:off x="7637298" y="4063166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КУЗБАССКАЯ ТОРГОВО-ПРОМЫШЛЕННАЯ ПАЛАТА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CCE1A1AC-DAEB-CCA8-8C14-0F60DB7AEE2B}"/>
              </a:ext>
            </a:extLst>
          </p:cNvPr>
          <p:cNvSpPr/>
          <p:nvPr/>
        </p:nvSpPr>
        <p:spPr>
          <a:xfrm>
            <a:off x="7983271" y="4688235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https://kuztpp.ru/ru/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08ECDEF-3F43-3975-0B80-A87602F13F61}"/>
              </a:ext>
            </a:extLst>
          </p:cNvPr>
          <p:cNvSpPr txBox="1"/>
          <p:nvPr/>
        </p:nvSpPr>
        <p:spPr>
          <a:xfrm>
            <a:off x="745509" y="4074341"/>
            <a:ext cx="14569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МКК «ГОСУДАРСТВЕННЫЙ ФОНД ПОДДЕРЖКИ ПРЕДПРИНИМАТЕЛЬСТВА КУЗБАССА»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0C8E6F72-ACE9-B06A-C36F-14240F9C08ED}"/>
              </a:ext>
            </a:extLst>
          </p:cNvPr>
          <p:cNvSpPr/>
          <p:nvPr/>
        </p:nvSpPr>
        <p:spPr>
          <a:xfrm>
            <a:off x="1053107" y="4682505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https://www.fond42.ru/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E95975D5-91C3-3E7B-853F-21C2CD5F1A04}"/>
              </a:ext>
            </a:extLst>
          </p:cNvPr>
          <p:cNvSpPr/>
          <p:nvPr/>
        </p:nvSpPr>
        <p:spPr>
          <a:xfrm>
            <a:off x="3124205" y="3386419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E8AC662-A2F8-BE41-67F7-2E05358356A9}"/>
              </a:ext>
            </a:extLst>
          </p:cNvPr>
          <p:cNvSpPr txBox="1"/>
          <p:nvPr/>
        </p:nvSpPr>
        <p:spPr>
          <a:xfrm>
            <a:off x="3124204" y="4063165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КУЗБАССА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4799F6AF-2D83-0543-6070-AD3C85DAE524}"/>
              </a:ext>
            </a:extLst>
          </p:cNvPr>
          <p:cNvSpPr/>
          <p:nvPr/>
        </p:nvSpPr>
        <p:spPr>
          <a:xfrm>
            <a:off x="3392073" y="4682505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http://frp42.ru/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="" xmlns:a16="http://schemas.microsoft.com/office/drawing/2014/main" id="{33B0C178-5D40-A28A-2614-96914272F53B}"/>
              </a:ext>
            </a:extLst>
          </p:cNvPr>
          <p:cNvSpPr/>
          <p:nvPr/>
        </p:nvSpPr>
        <p:spPr>
          <a:xfrm>
            <a:off x="5351538" y="3414839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DE765BB-949A-B404-9239-345EA25CC23C}"/>
              </a:ext>
            </a:extLst>
          </p:cNvPr>
          <p:cNvSpPr txBox="1"/>
          <p:nvPr/>
        </p:nvSpPr>
        <p:spPr>
          <a:xfrm>
            <a:off x="5351538" y="4109332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«ФЕДЕРАЛЬНАЯ КОРПОРАЦИЯ ПО РАЗВИТИЮ МАЛОГО И СРЕДНЕГО ПРЕДПРИНИМАТЕЛЬСТВА»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="" xmlns:a16="http://schemas.microsoft.com/office/drawing/2014/main" id="{B18BBBB6-B986-F405-356C-1830AD96E294}"/>
              </a:ext>
            </a:extLst>
          </p:cNvPr>
          <p:cNvSpPr/>
          <p:nvPr/>
        </p:nvSpPr>
        <p:spPr>
          <a:xfrm>
            <a:off x="5663609" y="4690170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https://corpmsp.ru/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pic>
        <p:nvPicPr>
          <p:cNvPr id="1026" name="Picture 2" descr="C:\Users\008\Desktop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0" y="1533477"/>
            <a:ext cx="1116051" cy="5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008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92" y="1506920"/>
            <a:ext cx="927144" cy="6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8\Desktop\ac0de6597d4f3eb0865c1c8615ea339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98" y="1585281"/>
            <a:ext cx="918466" cy="5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008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4" y="1607230"/>
            <a:ext cx="465131" cy="5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8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96" y="3431438"/>
            <a:ext cx="611248" cy="5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008\Desktop\Logo_na-sayt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" y="3453114"/>
            <a:ext cx="1395105" cy="4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008\Desktop\Без названия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85" y="3410553"/>
            <a:ext cx="738134" cy="5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008\Desktop\Безымянный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38" y="3550450"/>
            <a:ext cx="1432157" cy="2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ПРОМЫШЛЕННОСТИ И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ТОРГОВЛИ 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=""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=""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             И СВЯЗИ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D21332B-0DB9-6B4D-9305-D43EC94237DF}"/>
              </a:ext>
            </a:extLst>
          </p:cNvPr>
          <p:cNvSpPr/>
          <p:nvPr/>
        </p:nvSpPr>
        <p:spPr>
          <a:xfrm>
            <a:off x="745508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D7D0A12C-4216-66F6-609A-1DF85D2F79D6}"/>
              </a:ext>
            </a:extLst>
          </p:cNvPr>
          <p:cNvSpPr/>
          <p:nvPr/>
        </p:nvSpPr>
        <p:spPr>
          <a:xfrm>
            <a:off x="627016" y="546349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ЖИЛИЩНО – КОММУНАЛЬНОГО И ДОРОЖНОГО КОМПЛЕКСА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="" xmlns:a16="http://schemas.microsoft.com/office/drawing/2014/main" id="{F6D9C1A6-36DF-B7C8-A1A4-E0DF0D6AF5F8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=""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ТУРИЗМА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="" xmlns:a16="http://schemas.microsoft.com/office/drawing/2014/main" id="{20228815-09FF-6E6C-556A-998EFA1255AA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=""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DE59F9B4-87D8-8A85-32F4-840EE4EAE820}"/>
              </a:ext>
            </a:extLst>
          </p:cNvPr>
          <p:cNvSpPr/>
          <p:nvPr/>
        </p:nvSpPr>
        <p:spPr>
          <a:xfrm>
            <a:off x="5390414" y="1526428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71922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КУЛЬТУРЫ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НАЦИОНАЛЬНОЙ ПОЛИТИКИ 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="" xmlns:a16="http://schemas.microsoft.com/office/drawing/2014/main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=""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71922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            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ПЕРЕРАБАТЫВАЮЩЕЙ ПРОМЫШЛЕННОСТИ 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71922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УПРАВЛЕНИЮ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ГОСУДАРСТВЕННЫМ ИМУЩЕСТВОМ 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35F81B7E-2564-C304-2256-75A1D64497E2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A21061-A8E0-B171-4A4C-258E779C6EE4}"/>
              </a:ext>
            </a:extLst>
          </p:cNvPr>
          <p:cNvSpPr txBox="1"/>
          <p:nvPr/>
        </p:nvSpPr>
        <p:spPr>
          <a:xfrm>
            <a:off x="914736" y="1778999"/>
            <a:ext cx="241307" cy="46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x-none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548803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ПРИРОДНЫХ РЕСУРСОВ И ЭКОЛОГИИ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КУЗБАССА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78277" y="5594405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45508" y="1533290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4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" y="1593067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45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6" y="2621931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46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9" y="3642766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47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7" y="4661156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48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3" y="1593067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49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3" y="2621931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50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3" y="3645668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51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3" y="4660346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52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66" y="5678789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53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7" y="5672765"/>
            <a:ext cx="357020" cy="4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5" y="3919792"/>
            <a:ext cx="4083207" cy="2162031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4" y="1401546"/>
            <a:ext cx="3369562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4816549" y="3919793"/>
            <a:ext cx="4348717" cy="2162030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5179806" y="4114837"/>
            <a:ext cx="324470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ПРОЦЕДУР,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ДЛЯ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6110161" y="1553842"/>
            <a:ext cx="198121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969555" y="4156888"/>
            <a:ext cx="283689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В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ДЛЯ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3623125" y="1588631"/>
            <a:ext cx="132101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=""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73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=""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5957" y="4315442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=""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8474" y="1732331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=""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8474" y="4315442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=""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29568" y="1734054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5390" y="208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=""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5505" y="2492233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5" y="2025206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БОБРОВСКАЯ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РАИСА ВЛАДИМИРОВНА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273363" y="2076735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(38446) 22-235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8-953-064-6393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273363" y="2492233"/>
            <a:ext cx="15142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zamekonom1@yandex.ru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КРАПИВИНСКОГО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=""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=""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=""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652440, Кемеровская область – Кузбасс,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Крапивинский, ул. Юбилейная, 15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38446) 22-213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768" y="257506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adm-krapiv@ako.ru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=""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34654" y="3171691"/>
            <a:ext cx="412278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ПО ЗАЩИТЕ ПРАВ ПРЕДПРИНИМАТЕЛЕЙ В КЕМЕРОВСКОЙ ОБЛАСТИ - КУЗБАССЕ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3412" y="3842518"/>
            <a:ext cx="180000" cy="180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«АГЕНТСТВО ПО ПРИВЛЕЧЕНИЮ И ЗАЩИТЕ ИНВЕСТИЦИЙ КУЗБАССА»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«ЦЕНТР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ПРЕДПРИНИМАТЕЛЬСТВА»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4" y="2422984"/>
            <a:ext cx="2095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Крапивинского муниципального округа (по экономике)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534654" y="3794019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ЧУРИНА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ВЛАДИМИРОВНА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500321" y="4168611"/>
            <a:ext cx="22435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- омбудсмен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650002, г. Кемерово, бульвар имени академика Л.С.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Барбараша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1, 312 офис, 3 этаж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(3842) 900-181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3449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info@investkuzbass.ru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=""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=""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650004, г. Кемерово, ул. 9 января, 12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(3842) 78-06-06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cpp@csbkem.ru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=""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4952" y="4255099"/>
            <a:ext cx="180000" cy="180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F3CE63E3-54E5-AE2A-240A-3A0666F88A26}"/>
              </a:ext>
            </a:extLst>
          </p:cNvPr>
          <p:cNvSpPr txBox="1"/>
          <p:nvPr/>
        </p:nvSpPr>
        <p:spPr>
          <a:xfrm>
            <a:off x="8096356" y="385613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(3842) 58-15-01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8096356" y="4255099"/>
            <a:ext cx="16912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kemerovo@ombudsmanbiz.ru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27017" y="2283661"/>
            <a:ext cx="4497842" cy="1127391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FD79DC35-2D8E-38F0-B733-EA31C9CDCE08}"/>
              </a:ext>
            </a:extLst>
          </p:cNvPr>
          <p:cNvSpPr/>
          <p:nvPr/>
        </p:nvSpPr>
        <p:spPr>
          <a:xfrm>
            <a:off x="5289754" y="2283660"/>
            <a:ext cx="4497841" cy="1127392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BCF4219-A638-B09A-18FC-D8C6933B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0" y="2412447"/>
            <a:ext cx="991651" cy="963396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A6252C-9F8C-5F98-8E93-EE91BFC012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4414" y="2413338"/>
            <a:ext cx="928464" cy="928464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КРАПИВИНСКОГО МУНИЦИПАЛЬНОГО ОКРУГА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2143354" y="2617146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 КРАПИВИНСКОГО МУНИЦИПАЛЬНОГО ОКРУГА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6933207" y="2626333"/>
            <a:ext cx="259035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2113525" y="2413338"/>
            <a:ext cx="2627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КЛИМИНА ТАТЬЯНА ИВАНОВНА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2255631" y="3049055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 приемной: 8 (38446) 22-213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adm-krapiv@ako.ru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6736830" y="2406435"/>
            <a:ext cx="29831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БОБРОВСКАЯ РАИСА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6950479" y="2796325"/>
            <a:ext cx="25730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КРАПИВИНСКОГО МУНИЦИПАЛЬНОГО ОКРУГА (ПО ЭКОНОМИКЕ)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7242660" y="3134053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22-235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zamekonom1@yandex.ru</a:t>
            </a:r>
            <a:endParaRPr lang="x-none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31616" y="3502658"/>
            <a:ext cx="4497842" cy="843616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5289753" y="3502658"/>
            <a:ext cx="4497842" cy="843616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1542584" y="3548891"/>
            <a:ext cx="2627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АРНОЛЬД НАТАЛЬЯ ФРИДРИХОВНА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865811" y="3744294"/>
            <a:ext cx="396661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КРАПИВИНСКОГО МУНИЦИПАЛЬНОГО ОКРУГА (ПО ЖИЛИЩНО-КОММУНАЛЬНОМУ ХОЗЯЙСТВУ, КАПИТАЛЬНОМУ СТРОИТЕЛЬСТВУ И ДОРОЖНОМУ ХОЗЯЙСТВУ)</a:t>
            </a:r>
            <a:endParaRPr lang="x-non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948211" y="4120294"/>
            <a:ext cx="19714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22-970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31616" y="4443771"/>
            <a:ext cx="4497842" cy="819809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1528514" y="4524592"/>
            <a:ext cx="28108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СУХОРУКОВА ЮЛИЯ ВИКТОРОВНА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886221" y="4734051"/>
            <a:ext cx="41736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МКУ «УПРАВЛЕНИЕ ПО ЖИЗНЕОБЕСПЕЧЕНИЮ И СТРОИТЕЛЬСТВУ АДМИНИСТРАЦИИ КРАПИВИНСКОГО МУНИЦИПАЛЬНОГО ОКРУГА»</a:t>
            </a:r>
            <a:endParaRPr lang="x-non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948211" y="4986581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22762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gkh_krp@mail.ru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6133254" y="3545399"/>
            <a:ext cx="317023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ГОЛОШУМОВА ЕКАТЕРИНА АНАТОЛЬЕВНА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5419978" y="3714676"/>
            <a:ext cx="41736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КРАПИВИНСКОГО МУНИЦИПАЛЬНОГО ОКРУГА (ПО СОЦИАЛЬНЫМ ВОПРОСАМ)</a:t>
            </a:r>
            <a:endParaRPr lang="x-non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540457" y="4009703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21-162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tel22391.2020@yandex.ru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5289754" y="4419965"/>
            <a:ext cx="4497842" cy="843616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31616" y="5385477"/>
            <a:ext cx="4497842" cy="843616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=""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5277259" y="5385477"/>
            <a:ext cx="4497842" cy="843616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1470518" y="5463801"/>
            <a:ext cx="28108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МИРОШНИКОВ АЛЕКСАНДР ЮРЬЕВИЧ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865811" y="5699563"/>
            <a:ext cx="417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АРХИТЕКТУРЫ И ГРАДОСТРОИТЕЛЬСТВА</a:t>
            </a:r>
            <a:endParaRPr lang="x-non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987323" y="5934284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22-255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arhitektura-krp@yandex.ru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6101383" y="4509082"/>
            <a:ext cx="28108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ЛАРИНА ЕКАТЕРИНА ВАЛЕНТИНОВНА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5572378" y="4734051"/>
            <a:ext cx="41736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ПО УПРАВЛЕНИЮ МУНИЦИПАЛЬНЫМ ИМУЩЕСТВОМ КРАПИВИНСКОГО МУНИЦИПАЛЬНОГО ОКРУГА</a:t>
            </a:r>
            <a:endParaRPr lang="x-non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540457" y="4998718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21-202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kumi-krp@yandex.ru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FFCB3D3-13C0-16BF-7DAF-37547D091F2B}"/>
              </a:ext>
            </a:extLst>
          </p:cNvPr>
          <p:cNvSpPr txBox="1"/>
          <p:nvPr/>
        </p:nvSpPr>
        <p:spPr>
          <a:xfrm>
            <a:off x="5419978" y="5426453"/>
            <a:ext cx="432605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ПРЕДПРИНИМАТЕЛЬСТВА И ПОТРЕБИТЕЛЬСКОГО РЫНКА АДМИНИСТРАЦИИ КРАПИВИНСКОГО МУНИЦИПАЛЬНОГО ОКРУГА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6673480" y="5908493"/>
            <a:ext cx="1971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8 (38446) 22-181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oppr.22181@yandex.ru</a:t>
            </a:r>
            <a:endParaRPr lang="x-none" sz="9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9" y="1585129"/>
            <a:ext cx="263619" cy="41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КЕМЕРОВСКАЯ ОБЛАСТЬ-КУЗБАСС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6" y="885928"/>
            <a:ext cx="6901939" cy="362892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8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85" y="233471"/>
            <a:ext cx="493040" cy="57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81" y="1685742"/>
            <a:ext cx="1281404" cy="202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806693" cy="3153809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04" y="1401547"/>
            <a:ext cx="3806692" cy="3164459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E2587257-C4DE-3860-2ACD-D2BB4B2C90AD}"/>
              </a:ext>
            </a:extLst>
          </p:cNvPr>
          <p:cNvSpPr/>
          <p:nvPr/>
        </p:nvSpPr>
        <p:spPr>
          <a:xfrm>
            <a:off x="3163227" y="5353880"/>
            <a:ext cx="2468848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="" xmlns:a16="http://schemas.microsoft.com/office/drawing/2014/main" id="{E19E5F7A-7545-E040-A371-B60ABBE4C00D}"/>
              </a:ext>
            </a:extLst>
          </p:cNvPr>
          <p:cNvSpPr/>
          <p:nvPr/>
        </p:nvSpPr>
        <p:spPr>
          <a:xfrm>
            <a:off x="3182931" y="5357368"/>
            <a:ext cx="2449144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8" name="Рисунок 77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15EA7CAD-8684-0359-3756-EBF7FED12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523" y="5430070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17C60F6C-4538-E1C7-75E4-DE9615DD6966}"/>
              </a:ext>
            </a:extLst>
          </p:cNvPr>
          <p:cNvSpPr/>
          <p:nvPr/>
        </p:nvSpPr>
        <p:spPr>
          <a:xfrm>
            <a:off x="621668" y="5353880"/>
            <a:ext cx="2445591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2437907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1" y="1864279"/>
            <a:ext cx="17290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endParaRPr lang="ru-RU" sz="11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Крапивинский, 2025 г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=""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292130" y="2656536"/>
            <a:ext cx="8836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155AAA7-6F11-C116-F937-E98916006BF3}"/>
              </a:ext>
            </a:extLst>
          </p:cNvPr>
          <p:cNvSpPr txBox="1"/>
          <p:nvPr/>
        </p:nvSpPr>
        <p:spPr>
          <a:xfrm>
            <a:off x="821547" y="5488444"/>
            <a:ext cx="5768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1170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B4B40E-5CAF-1453-E49A-6DF58CAFD9F2}"/>
              </a:ext>
            </a:extLst>
          </p:cNvPr>
          <p:cNvSpPr txBox="1"/>
          <p:nvPr/>
        </p:nvSpPr>
        <p:spPr>
          <a:xfrm>
            <a:off x="1302059" y="555347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5B9E3D0-8BD7-BCC3-726C-0C03FFA3227D}"/>
              </a:ext>
            </a:extLst>
          </p:cNvPr>
          <p:cNvSpPr txBox="1"/>
          <p:nvPr/>
        </p:nvSpPr>
        <p:spPr>
          <a:xfrm>
            <a:off x="821548" y="5820101"/>
            <a:ext cx="16603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автобусных маршрутов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3FF8003-D57A-118B-7A0A-2E0A239A7E90}"/>
              </a:ext>
            </a:extLst>
          </p:cNvPr>
          <p:cNvSpPr txBox="1"/>
          <p:nvPr/>
        </p:nvSpPr>
        <p:spPr>
          <a:xfrm>
            <a:off x="3363107" y="548844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C4B6A23-4D1E-A107-0BE5-66619B653512}"/>
              </a:ext>
            </a:extLst>
          </p:cNvPr>
          <p:cNvSpPr txBox="1"/>
          <p:nvPr/>
        </p:nvSpPr>
        <p:spPr>
          <a:xfrm>
            <a:off x="3691168" y="5565387"/>
            <a:ext cx="14201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2D212F3-7BD5-2C2D-0046-5E481391F67F}"/>
              </a:ext>
            </a:extLst>
          </p:cNvPr>
          <p:cNvSpPr txBox="1"/>
          <p:nvPr/>
        </p:nvSpPr>
        <p:spPr>
          <a:xfrm>
            <a:off x="3363108" y="5820100"/>
            <a:ext cx="17482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орог местного значения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 descr="Портфель со сплошной заливкой">
            <a:extLst>
              <a:ext uri="{FF2B5EF4-FFF2-40B4-BE49-F238E27FC236}">
                <a16:creationId xmlns="" xmlns:a16="http://schemas.microsoft.com/office/drawing/2014/main" id="{7AA99D18-228C-158F-76E1-ADBBE3D0A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81101" y="5458114"/>
            <a:ext cx="360000" cy="360000"/>
          </a:xfrm>
          <a:prstGeom prst="rect">
            <a:avLst/>
          </a:prstGeom>
        </p:spPr>
      </p:pic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895" y="4555355"/>
            <a:ext cx="203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Ленинск-Кузнецкий 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Кемерово 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Юрга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26257" y="4285193"/>
            <a:ext cx="13495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32Р-67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pic>
        <p:nvPicPr>
          <p:cNvPr id="235" name="Рисунок 234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0635AF20-4AD4-3D21-1F24-EB3E6A7701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83358" y="2645812"/>
            <a:ext cx="180000" cy="180000"/>
          </a:xfrm>
          <a:prstGeom prst="rect">
            <a:avLst/>
          </a:prstGeom>
        </p:spPr>
      </p:pic>
      <p:pic>
        <p:nvPicPr>
          <p:cNvPr id="237" name="Рисунок 236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DA90A6E0-4D30-2B48-50C5-C8DC720D49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77869" y="392666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КРАПИВИНСКОГО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596867" y="1466203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ГОДУ (млн. руб.)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=""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256562"/>
              </p:ext>
            </p:extLst>
          </p:nvPr>
        </p:nvGraphicFramePr>
        <p:xfrm>
          <a:off x="6819477" y="2287249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024888" y="6000497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1313677" y="5946211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1818653" y="6000497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117614" y="5946210"/>
            <a:ext cx="13282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2025*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=""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=""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=""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=""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=""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=""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225905" y="1679992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738408" y="2095363"/>
            <a:ext cx="47978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225905" y="2095363"/>
            <a:ext cx="50604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3516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общественного питания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5783926" y="3450738"/>
            <a:ext cx="489653" cy="156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265434" y="3450738"/>
            <a:ext cx="518492" cy="156776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376428"/>
            <a:ext cx="15629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отгруженных товаров собственного производства, выполненных работ и услуг собственными силами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382485" y="5050939"/>
            <a:ext cx="477626" cy="17007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1303,9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4862489" y="5054404"/>
            <a:ext cx="519996" cy="166606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232453" y="4510851"/>
            <a:ext cx="1344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выполненные по виду деятельности «строительство»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1721360" y="5032666"/>
            <a:ext cx="465249" cy="17999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232453" y="5034526"/>
            <a:ext cx="488907" cy="178139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редний </a:t>
            </a:r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ыс. руб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541825" y="3346010"/>
            <a:ext cx="465191" cy="1572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085529" y="3344643"/>
            <a:ext cx="456296" cy="15861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172508" y="5139732"/>
            <a:ext cx="15002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редняя заработная плата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ыс. руб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3731948" y="5469459"/>
            <a:ext cx="47978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244058" y="5473283"/>
            <a:ext cx="476826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54,84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КРАПИВИНСКОГО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596867" y="6371626"/>
            <a:ext cx="13282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за 9 месяцев</a:t>
            </a:r>
            <a:endParaRPr lang="x-none" sz="8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1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cdr="http://schemas.openxmlformats.org/drawingml/2006/chartDrawing" xmlns:c="http://schemas.openxmlformats.org/drawingml/2006/chart" id="{8BFA7629-1D6D-6368-F7B0-8E071839277B}"/>
              </a:ext>
            </a:extLst>
          </p:cNvPr>
          <p:cNvSpPr txBox="1"/>
          <p:nvPr/>
        </p:nvSpPr>
        <p:spPr>
          <a:xfrm>
            <a:off x="6821196" y="6371613"/>
            <a:ext cx="1328235" cy="12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за 9 месяцев</a:t>
            </a:r>
            <a:endParaRPr lang="x-none" sz="8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езработные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раждане на конец 2025 года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2"/>
            <a:ext cx="4491371" cy="1487794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5" y="1400273"/>
            <a:ext cx="4373629" cy="4768668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ПО ВИДАМ ЭКОНОМИЧЕСКОЙ ДЕЙТЕЛЬНОСТИ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762486"/>
              </p:ext>
            </p:extLst>
          </p:nvPr>
        </p:nvGraphicFramePr>
        <p:xfrm>
          <a:off x="836566" y="2046834"/>
          <a:ext cx="4067967" cy="356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="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28514"/>
              </p:ext>
            </p:extLst>
          </p:nvPr>
        </p:nvGraphicFramePr>
        <p:xfrm>
          <a:off x="5289759" y="1238959"/>
          <a:ext cx="4494194" cy="209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14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498890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1122741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1123549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691314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699725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 организаций Крапивинского муниципального округа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54,84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56,98*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70553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116,1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103,9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23558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296223" y="342256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данные за 9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  <a:p>
            <a:r>
              <a:rPr lang="en-US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темп роста указан в процентах к предыдущему году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4" y="4345470"/>
            <a:ext cx="878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Крапивинскому муниципальному округу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01.01.2026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1767561" y="5891942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889557" y="5891942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1242034" y="5830386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101659" y="5830386"/>
            <a:ext cx="13282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2025*</a:t>
            </a:r>
            <a:endParaRPr lang="x-none" sz="8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627017" y="6246266"/>
            <a:ext cx="13282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за 9 месяцев</a:t>
            </a:r>
            <a:endParaRPr lang="x-none" sz="8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 descr="Елка со сплошной заливкой">
            <a:extLst>
              <a:ext uri="{FF2B5EF4-FFF2-40B4-BE49-F238E27FC236}">
                <a16:creationId xmlns="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0576" y="5021192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397411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6"/>
            <a:ext cx="4497839" cy="1395050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395051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резко-континентальный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1947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-17,7℃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+18,1℃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 количество осадков 600 мм 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211712" y="5131942"/>
            <a:ext cx="22744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лощадь лесного фонда – 508,9 тыс. га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223849" y="5608430"/>
            <a:ext cx="25559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лощадь сельскохозяйственных земель всех категорий назначения – 132 тыс. га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1" y="5062693"/>
            <a:ext cx="36594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Борисовское месторождение минеральных 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роизводительность линии розлива до 2000 бутылок в час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1" y="5587181"/>
            <a:ext cx="343085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ротекает река Томь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Притоки: Нижняя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Терсь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Тайдон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Уньга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Мунгат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Быструха,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Заломная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Черная Осипова 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22D72C5B-E6A0-1041-A71A-27D5324B5B6E}"/>
              </a:ext>
            </a:extLst>
          </p:cNvPr>
          <p:cNvSpPr txBox="1"/>
          <p:nvPr/>
        </p:nvSpPr>
        <p:spPr>
          <a:xfrm>
            <a:off x="6025610" y="2629100"/>
            <a:ext cx="2809875" cy="69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рамор</a:t>
            </a:r>
          </a:p>
          <a:p>
            <a:pPr>
              <a:lnSpc>
                <a:spcPts val="620"/>
              </a:lnSpc>
            </a:pPr>
            <a:endParaRPr lang="ru-RU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еолиты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</a:t>
            </a:r>
          </a:p>
          <a:p>
            <a:pPr>
              <a:lnSpc>
                <a:spcPts val="620"/>
              </a:lnSpc>
            </a:pPr>
            <a:endParaRPr lang="ru-RU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нертные материалы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инеральные воды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01129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Бульдозер со сплошной заливкой">
            <a:extLst>
              <a:ext uri="{FF2B5EF4-FFF2-40B4-BE49-F238E27FC236}">
                <a16:creationId xmlns="" xmlns:a16="http://schemas.microsoft.com/office/drawing/2014/main" id="{5E004855-124C-7EED-CECB-ED4AF03B13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34"/>
              </a:ext>
            </a:extLst>
          </a:blip>
          <a:stretch>
            <a:fillRect/>
          </a:stretch>
        </p:blipFill>
        <p:spPr>
          <a:xfrm>
            <a:off x="5411690" y="2644755"/>
            <a:ext cx="505053" cy="505053"/>
          </a:xfrm>
          <a:prstGeom prst="rect">
            <a:avLst/>
          </a:prstGeom>
        </p:spPr>
      </p:pic>
      <p:pic>
        <p:nvPicPr>
          <p:cNvPr id="44" name="Рисунок 43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235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55" y="5566297"/>
            <a:ext cx="360000" cy="360000"/>
          </a:xfrm>
          <a:prstGeom prst="rect">
            <a:avLst/>
          </a:prstGeom>
        </p:spPr>
      </p:pic>
      <p:pic>
        <p:nvPicPr>
          <p:cNvPr id="45" name="Рисунок 44" descr="Раковина со сплошной заливкой">
            <a:extLst>
              <a:ext uri="{FF2B5EF4-FFF2-40B4-BE49-F238E27FC236}">
                <a16:creationId xmlns="" xmlns:a16="http://schemas.microsoft.com/office/drawing/2014/main" id="{06AE1DB8-3A6F-9B08-FD45-8944F7B4CF68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="" xmlns:asvg="http://schemas.microsoft.com/office/drawing/2016/SVG/main" r:embed="rId198"/>
              </a:ext>
            </a:extLst>
          </a:blip>
          <a:stretch>
            <a:fillRect/>
          </a:stretch>
        </p:blipFill>
        <p:spPr>
          <a:xfrm>
            <a:off x="5411690" y="5056416"/>
            <a:ext cx="428051" cy="4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81367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708</a:t>
            </a:r>
            <a:r>
              <a:rPr lang="ru-RU" sz="11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2298 </a:t>
            </a:r>
            <a:r>
              <a:rPr lang="ru-RU" sz="1100" b="1" spc="-20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1403</a:t>
            </a:r>
            <a:r>
              <a:rPr lang="ru-RU" sz="11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 круглосуточного пребывания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24552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76428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ногофункциональный спортивный комплекс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6483" y="3974314"/>
            <a:ext cx="16048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орнолыжный комплекс «Таежный»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62086" y="3174338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5499904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скорой медицинской помощи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3" y="4696444"/>
            <a:ext cx="1456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ипподром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3" y="5192127"/>
            <a:ext cx="14564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оккейные коробки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=""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655159" y="1556260"/>
            <a:ext cx="2904521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=""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=""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=""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799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2" name="Рисунок 261">
            <a:extLst>
              <a:ext uri="{FF2B5EF4-FFF2-40B4-BE49-F238E27FC236}">
                <a16:creationId xmlns="" xmlns:a16="http://schemas.microsoft.com/office/drawing/2014/main" id="{664B4D96-E795-F836-F55B-8ACA2E90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60" y="1567879"/>
            <a:ext cx="1834553" cy="1452094"/>
          </a:xfrm>
          <a:custGeom>
            <a:avLst/>
            <a:gdLst>
              <a:gd name="connsiteX0" fmla="*/ 208645 w 1799522"/>
              <a:gd name="connsiteY0" fmla="*/ 0 h 1452094"/>
              <a:gd name="connsiteX1" fmla="*/ 1799522 w 1799522"/>
              <a:gd name="connsiteY1" fmla="*/ 0 h 1452094"/>
              <a:gd name="connsiteX2" fmla="*/ 1799522 w 1799522"/>
              <a:gd name="connsiteY2" fmla="*/ 1452094 h 1452094"/>
              <a:gd name="connsiteX3" fmla="*/ 138029 w 1799522"/>
              <a:gd name="connsiteY3" fmla="*/ 1452094 h 1452094"/>
              <a:gd name="connsiteX4" fmla="*/ 127431 w 1799522"/>
              <a:gd name="connsiteY4" fmla="*/ 1448804 h 1452094"/>
              <a:gd name="connsiteX5" fmla="*/ 0 w 1799522"/>
              <a:gd name="connsiteY5" fmla="*/ 1256556 h 1452094"/>
              <a:gd name="connsiteX6" fmla="*/ 0 w 1799522"/>
              <a:gd name="connsiteY6" fmla="*/ 208645 h 1452094"/>
              <a:gd name="connsiteX7" fmla="*/ 208645 w 1799522"/>
              <a:gd name="connsiteY7" fmla="*/ 0 h 145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522" h="1452094">
                <a:moveTo>
                  <a:pt x="208645" y="0"/>
                </a:moveTo>
                <a:lnTo>
                  <a:pt x="1799522" y="0"/>
                </a:lnTo>
                <a:lnTo>
                  <a:pt x="1799522" y="1452094"/>
                </a:lnTo>
                <a:lnTo>
                  <a:pt x="138029" y="1452094"/>
                </a:lnTo>
                <a:lnTo>
                  <a:pt x="127431" y="1448804"/>
                </a:lnTo>
                <a:cubicBezTo>
                  <a:pt x="52545" y="1417130"/>
                  <a:pt x="0" y="1342979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=""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ДОСТОПРИМЕЧАТЕЛЬНОСТИ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КРАПИВИНСКОГО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2652016" y="2581419"/>
            <a:ext cx="935400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АЛЛЕЯ ИНТЕРНАЦИОНАЛИСТОВ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99D6DE6B-139E-8832-E11F-631D17E87F79}"/>
              </a:ext>
            </a:extLst>
          </p:cNvPr>
          <p:cNvSpPr txBox="1"/>
          <p:nvPr/>
        </p:nvSpPr>
        <p:spPr>
          <a:xfrm>
            <a:off x="5612418" y="2686738"/>
            <a:ext cx="947263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САНАТОРИЙ «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БОРИСОВСКИЙ»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2652015" y="5770956"/>
            <a:ext cx="856729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КРАПИВИНСИЙ КРАЕВЕДЧЕСКИЙ МУЗЕЙ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F4A7FBB4-FAD5-3479-086F-23409394A391}"/>
              </a:ext>
            </a:extLst>
          </p:cNvPr>
          <p:cNvSpPr txBox="1"/>
          <p:nvPr/>
        </p:nvSpPr>
        <p:spPr>
          <a:xfrm>
            <a:off x="5612417" y="5878675"/>
            <a:ext cx="879543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КРАПИВИНСКАЯ ГЭС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2567727" y="4176185"/>
            <a:ext cx="941018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МОГИЛА ЧЛЕНОВ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ХУДОЖНИКА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В.Д. ВУЧИЧЕВИЧА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12850D73-BA0F-E934-9B3B-1FF7EEC63AD8}"/>
              </a:ext>
            </a:extLst>
          </p:cNvPr>
          <p:cNvSpPr txBox="1"/>
          <p:nvPr/>
        </p:nvSpPr>
        <p:spPr>
          <a:xfrm>
            <a:off x="5612417" y="4176183"/>
            <a:ext cx="87954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ВОИНАМ, ПАВШИМ В ГОДЫ ВОВ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36 000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остей в 2025 г.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=""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="" xmlns:a16="http://schemas.microsoft.com/office/drawing/2014/main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пешеходных,</a:t>
            </a:r>
          </a:p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24 - выездных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798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="" xmlns:a16="http://schemas.microsoft.com/office/drawing/2014/main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человек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7051058" y="5555161"/>
            <a:ext cx="11871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EC006853-1759-BDB6-6911-2586A3F1D762}"/>
              </a:ext>
            </a:extLst>
          </p:cNvPr>
          <p:cNvSpPr txBox="1"/>
          <p:nvPr/>
        </p:nvSpPr>
        <p:spPr>
          <a:xfrm>
            <a:off x="8311138" y="5558264"/>
            <a:ext cx="109165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=""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="" xmlns:a16="http://schemas.microsoft.com/office/drawing/2014/main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КРАПИВИНСКОГО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7"/>
          <a:stretch/>
        </p:blipFill>
        <p:spPr>
          <a:xfrm>
            <a:off x="750640" y="1511856"/>
            <a:ext cx="1817086" cy="14652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4"/>
          <a:stretch/>
        </p:blipFill>
        <p:spPr>
          <a:xfrm>
            <a:off x="750638" y="3117290"/>
            <a:ext cx="1777804" cy="147085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7"/>
          <a:stretch/>
        </p:blipFill>
        <p:spPr>
          <a:xfrm>
            <a:off x="3655160" y="3096127"/>
            <a:ext cx="1858685" cy="14570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0"/>
          <a:stretch/>
        </p:blipFill>
        <p:spPr>
          <a:xfrm>
            <a:off x="747924" y="4688811"/>
            <a:ext cx="1819802" cy="14738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1"/>
          <a:stretch/>
        </p:blipFill>
        <p:spPr>
          <a:xfrm>
            <a:off x="3655160" y="4703972"/>
            <a:ext cx="1744557" cy="148963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9" y="1556260"/>
            <a:ext cx="16643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поток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30007</TotalTime>
  <Words>3406</Words>
  <Application>Microsoft Office PowerPoint</Application>
  <PresentationFormat>Лист A4 (210x297 мм)</PresentationFormat>
  <Paragraphs>915</Paragraphs>
  <Slides>36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Ащеулова Т.Я.</cp:lastModifiedBy>
  <cp:revision>442</cp:revision>
  <cp:lastPrinted>2026-01-27T01:26:09Z</cp:lastPrinted>
  <dcterms:created xsi:type="dcterms:W3CDTF">2023-11-22T14:19:10Z</dcterms:created>
  <dcterms:modified xsi:type="dcterms:W3CDTF">2026-01-27T01:32:26Z</dcterms:modified>
</cp:coreProperties>
</file>