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1" r:id="rId2"/>
    <p:sldId id="336" r:id="rId3"/>
    <p:sldId id="318" r:id="rId4"/>
    <p:sldId id="314" r:id="rId5"/>
    <p:sldId id="315" r:id="rId6"/>
    <p:sldId id="338" r:id="rId7"/>
    <p:sldId id="329" r:id="rId8"/>
    <p:sldId id="340" r:id="rId9"/>
    <p:sldId id="334" r:id="rId10"/>
    <p:sldId id="331" r:id="rId11"/>
    <p:sldId id="303" r:id="rId1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371D"/>
    <a:srgbClr val="333300"/>
    <a:srgbClr val="705500"/>
    <a:srgbClr val="3399FF"/>
    <a:srgbClr val="960000"/>
    <a:srgbClr val="E50BC6"/>
    <a:srgbClr val="EE0834"/>
    <a:srgbClr val="D6EC04"/>
    <a:srgbClr val="D8FCDA"/>
    <a:srgbClr val="FCC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7551" autoAdjust="0"/>
  </p:normalViewPr>
  <p:slideViewPr>
    <p:cSldViewPr>
      <p:cViewPr>
        <p:scale>
          <a:sx n="100" d="100"/>
          <a:sy n="100" d="100"/>
        </p:scale>
        <p:origin x="-30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08155924953824"/>
          <c:y val="2.4738532767692646E-2"/>
          <c:w val="0.50525675609993193"/>
          <c:h val="0.883092051120042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8"/>
            <c:spPr>
              <a:solidFill>
                <a:schemeClr val="accent4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/>
              </a:sp3d>
            </c:spPr>
          </c:dPt>
          <c:dPt>
            <c:idx val="1"/>
            <c:bubble3D val="0"/>
            <c:explosion val="45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33350"/>
              </a:sp3d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/>
              </a:sp3d>
            </c:spPr>
          </c:dPt>
          <c:dLbls>
            <c:dLbl>
              <c:idx val="0"/>
              <c:layout>
                <c:manualLayout>
                  <c:x val="-0.26741968017886653"/>
                  <c:y val="3.5738368172623061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1.706899484786624E-2"/>
                  <c:y val="0.2488199595414699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НЕНАЛОГОВЫЕ </a:t>
                    </a:r>
                    <a:r>
                      <a:rPr lang="ru-RU" dirty="0"/>
                      <a:t>ДОХОДЫ</a:t>
                    </a:r>
                    <a:r>
                      <a:rPr lang="ru-RU"/>
                      <a:t>
</a:t>
                    </a:r>
                    <a:r>
                      <a:rPr lang="ru-RU" smtClean="0"/>
                      <a:t>33,6</a:t>
                    </a:r>
                    <a:r>
                      <a:rPr lang="ru-RU" dirty="0"/>
                      <a:t>
3,8%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292085885097696"/>
                  <c:y val="-0.1715441672285907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4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79.099999999999994</c:v>
                </c:pt>
                <c:pt idx="1">
                  <c:v>33.5</c:v>
                </c:pt>
                <c:pt idx="2">
                  <c:v>768.8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34397860286291"/>
          <c:y val="0.23207506166338798"/>
          <c:w val="0.43386858730925915"/>
          <c:h val="0.722598068949134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0650"/>
            </a:sp3d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0650"/>
              </a:sp3d>
            </c:spPr>
          </c:dPt>
          <c:dPt>
            <c:idx val="1"/>
            <c:bubble3D val="0"/>
            <c:explosion val="6"/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0650"/>
              </a:sp3d>
            </c:spPr>
          </c:dPt>
          <c:dPt>
            <c:idx val="3"/>
            <c:bubble3D val="0"/>
            <c:explosion val="16"/>
          </c:dPt>
          <c:dPt>
            <c:idx val="4"/>
            <c:bubble3D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20650"/>
              </a:sp3d>
            </c:spPr>
          </c:dPt>
          <c:dPt>
            <c:idx val="5"/>
            <c:bubble3D val="0"/>
            <c:explosion val="12"/>
            <c:spPr>
              <a:solidFill>
                <a:srgbClr val="E50BC6"/>
              </a:solidFill>
              <a:scene3d>
                <a:camera prst="orthographicFront"/>
                <a:lightRig rig="threePt" dir="t"/>
              </a:scene3d>
              <a:sp3d>
                <a:bevelT w="120650"/>
              </a:sp3d>
            </c:spPr>
          </c:dPt>
          <c:dLbls>
            <c:dLbl>
              <c:idx val="0"/>
              <c:layout>
                <c:manualLayout>
                  <c:x val="0.2309766759213161"/>
                  <c:y val="-0.15539192683878511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20077918030940087"/>
                  <c:y val="0.2075804971768466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25856709953956908"/>
                  <c:y val="-5.992162541305157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Единый </a:t>
                    </a:r>
                    <a:r>
                      <a:rPr lang="ru-RU" smtClean="0"/>
                      <a:t>сельскохозяйствен-ный</a:t>
                    </a:r>
                    <a:r>
                      <a:rPr lang="ru-RU" dirty="0" smtClean="0"/>
                      <a:t> налог
2,0
2,5%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4206208640256993"/>
                  <c:y val="-0.1682791540961493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3.2652279260257946E-2"/>
                  <c:y val="-0.252084620646988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23652957914360576"/>
                  <c:y val="-7.9267313553008381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Единый налог на вмененный доход</c:v>
                </c:pt>
                <c:pt idx="2">
                  <c:v>Единый сельскохозяйственный налог</c:v>
                </c:pt>
                <c:pt idx="3">
                  <c:v>Госпошлина</c:v>
                </c:pt>
                <c:pt idx="4">
                  <c:v>Транспортный налог</c:v>
                </c:pt>
                <c:pt idx="5">
                  <c:v>Упрощеная система налогообложения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65.7</c:v>
                </c:pt>
                <c:pt idx="1">
                  <c:v>5.7</c:v>
                </c:pt>
                <c:pt idx="2">
                  <c:v>2</c:v>
                </c:pt>
                <c:pt idx="3">
                  <c:v>3.3</c:v>
                </c:pt>
                <c:pt idx="4">
                  <c:v>0.4</c:v>
                </c:pt>
                <c:pt idx="5" formatCode="0.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68299795858849"/>
          <c:y val="0.31459976429149566"/>
          <c:w val="0.41235017497812776"/>
          <c:h val="0.6638292103655476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71450"/>
              <a:bevelB w="19050"/>
            </a:sp3d>
          </c:spPr>
          <c:dPt>
            <c:idx val="1"/>
            <c:bubble3D val="0"/>
            <c:explosion val="13"/>
            <c:spPr>
              <a:solidFill>
                <a:srgbClr val="7030A0">
                  <a:alpha val="35000"/>
                </a:srgbClr>
              </a:solidFill>
              <a:scene3d>
                <a:camera prst="orthographicFront"/>
                <a:lightRig rig="threePt" dir="t"/>
              </a:scene3d>
              <a:sp3d>
                <a:bevelT w="171450"/>
                <a:bevelB w="19050"/>
              </a:sp3d>
            </c:spPr>
          </c:dPt>
          <c:dPt>
            <c:idx val="2"/>
            <c:bubble3D val="0"/>
            <c:explosion val="1"/>
            <c:spPr>
              <a:solidFill>
                <a:srgbClr val="3399FF"/>
              </a:solidFill>
              <a:scene3d>
                <a:camera prst="orthographicFront"/>
                <a:lightRig rig="threePt" dir="t"/>
              </a:scene3d>
              <a:sp3d>
                <a:bevelT w="171450"/>
                <a:bevelB w="19050"/>
              </a:sp3d>
            </c:spPr>
          </c:dPt>
          <c:dPt>
            <c:idx val="3"/>
            <c:bubble3D val="0"/>
            <c:explosion val="7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71450"/>
                <a:bevelB w="19050"/>
              </a:sp3d>
            </c:spPr>
          </c:dPt>
          <c:dPt>
            <c:idx val="4"/>
            <c:bubble3D val="0"/>
            <c:spPr>
              <a:solidFill>
                <a:srgbClr val="D6EC04"/>
              </a:solidFill>
              <a:scene3d>
                <a:camera prst="orthographicFront"/>
                <a:lightRig rig="threePt" dir="t"/>
              </a:scene3d>
              <a:sp3d>
                <a:bevelT w="171450"/>
                <a:bevelB w="19050"/>
              </a:sp3d>
            </c:spPr>
          </c:dPt>
          <c:dPt>
            <c:idx val="5"/>
            <c:bubble3D val="0"/>
            <c:explosion val="15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71450"/>
                <a:bevelB w="19050"/>
              </a:sp3d>
            </c:spPr>
          </c:dPt>
          <c:dLbls>
            <c:dLbl>
              <c:idx val="0"/>
              <c:layout>
                <c:manualLayout>
                  <c:x val="0.11574074074074074"/>
                  <c:y val="-0.21316506375258976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2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19290123456790123"/>
                  <c:y val="-8.7174500499176452E-2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1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6358024691358025"/>
                  <c:y val="1.7388002636164204E-2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1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2978395061728395"/>
                  <c:y val="-4.9553704559142549E-2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1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18055555555555555"/>
                  <c:y val="-5.2817856975120536E-2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1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4.0123456790123455E-2"/>
                  <c:y val="-0.18963551438931156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</c:spPr>
              <c:txPr>
                <a:bodyPr/>
                <a:lstStyle/>
                <a:p>
                  <a:pPr>
                    <a:defRPr sz="1100" baseline="0">
                      <a:latin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scene3d>
                <a:camera prst="orthographicFront"/>
                <a:lightRig rig="threePt" dir="t"/>
              </a:scene3d>
            </c:spPr>
            <c:txPr>
              <a:bodyPr/>
              <a:lstStyle/>
              <a:p>
                <a:pPr>
                  <a:defRPr baseline="0"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ДОХОДЫ ОТ РЕАЛИЗАЦИИ ИМУЩЕСТВА И ЗЕМЕЛЬНЫХ УЧАСТКОВ</c:v>
                </c:pt>
                <c:pt idx="1">
                  <c:v>ШТРАФНЫЕ САНКЦИИ</c:v>
                </c:pt>
                <c:pt idx="2">
                  <c:v>ПРОЧИЕ ДОХОДЫ ОТ ИСПОЛЬЗОВАНИЯ ИМУЩЕСТВА</c:v>
                </c:pt>
                <c:pt idx="3">
                  <c:v>АРЕНДА ЗА ЗЕМЕЛЬНЫЕ УЧАСТКИ</c:v>
                </c:pt>
                <c:pt idx="4">
                  <c:v>ПЛАТЕЖИ ЗА ПОЛЬЗОВАНИЕ ПРИРОДНЫМИ РЕСУРСАМИ</c:v>
                </c:pt>
                <c:pt idx="5">
                  <c:v>ДОХОДЫ ОТ ПЛАТНЫХ УСЛУГ И КОМПЕНСАЦИИ ЗАТРАТ ГОСУДАРСТВА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0.9</c:v>
                </c:pt>
                <c:pt idx="1">
                  <c:v>4.9000000000000004</c:v>
                </c:pt>
                <c:pt idx="2">
                  <c:v>0.2</c:v>
                </c:pt>
                <c:pt idx="3">
                  <c:v>24.5</c:v>
                </c:pt>
                <c:pt idx="4">
                  <c:v>0.2</c:v>
                </c:pt>
                <c:pt idx="5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5941546829652"/>
          <c:y val="0.11177997766330057"/>
          <c:w val="0.72750040710849484"/>
          <c:h val="0.698783285775264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82550"/>
            </a:sp3d>
          </c:spPr>
          <c:explosion val="7"/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82550"/>
              </a:sp3d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002060"/>
              </a:solidFill>
              <a:scene3d>
                <a:camera prst="orthographicFront"/>
                <a:lightRig rig="threePt" dir="t"/>
              </a:scene3d>
              <a:sp3d>
                <a:bevelT w="82550"/>
              </a:sp3d>
            </c:spPr>
          </c:dPt>
          <c:dPt>
            <c:idx val="3"/>
            <c:bubble3D val="0"/>
            <c:spPr>
              <a:solidFill>
                <a:srgbClr val="E50BC6"/>
              </a:solidFill>
              <a:scene3d>
                <a:camera prst="orthographicFront"/>
                <a:lightRig rig="threePt" dir="t"/>
              </a:scene3d>
              <a:sp3d>
                <a:bevelT w="82550"/>
              </a:sp3d>
            </c:spPr>
          </c:dPt>
          <c:dPt>
            <c:idx val="4"/>
            <c:bubble3D val="0"/>
            <c:spPr>
              <a:solidFill>
                <a:srgbClr val="705500"/>
              </a:solidFill>
              <a:scene3d>
                <a:camera prst="orthographicFront"/>
                <a:lightRig rig="threePt" dir="t"/>
              </a:scene3d>
              <a:sp3d>
                <a:bevelT w="114300"/>
              </a:sp3d>
            </c:spPr>
          </c:dPt>
          <c:dPt>
            <c:idx val="5"/>
            <c:bubble3D val="0"/>
            <c:explosion val="11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82550"/>
              </a:sp3d>
            </c:spPr>
          </c:dPt>
          <c:dLbls>
            <c:dLbl>
              <c:idx val="0"/>
              <c:layout>
                <c:manualLayout>
                  <c:x val="1.3644792892113965E-2"/>
                  <c:y val="6.5500763073108835E-3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6.1851955566579993E-3"/>
                  <c:y val="-9.783935426368177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Социальная поддержка населения
221,9
25,1%</a:t>
                    </a:r>
                    <a:endParaRPr lang="ru-RU" b="1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6.9463362518319E-3"/>
                  <c:y val="0.1341236207672831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24519155405868145"/>
                  <c:y val="0.114250828855273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Развитие </a:t>
                    </a:r>
                    <a:r>
                      <a:rPr lang="ru-RU" dirty="0"/>
                      <a:t>МБУ </a:t>
                    </a:r>
                    <a:r>
                      <a:rPr lang="ru-RU" dirty="0" smtClean="0"/>
                      <a:t>Авто-хозяйство</a:t>
                    </a:r>
                    <a:r>
                      <a:rPr lang="ru-RU" dirty="0"/>
                      <a:t>
18,1
2,1%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7691139340682114E-2"/>
                  <c:y val="4.0478353889460417E-2"/>
                </c:manualLayout>
              </c:layout>
              <c:tx>
                <c:rich>
                  <a:bodyPr/>
                  <a:lstStyle/>
                  <a:p>
                    <a:r>
                      <a:rPr lang="ru-RU" b="1" i="0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Развитие образования
401,6
45,5%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12589849225276339"/>
                  <c:y val="-6.9386113531245061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17616016140580426"/>
                  <c:y val="-4.765628868191295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Культура
118,9
13,5%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3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Лист1!$A$2:$A$8</c:f>
              <c:strCache>
                <c:ptCount val="7"/>
                <c:pt idx="0">
                  <c:v>Управление финансами</c:v>
                </c:pt>
                <c:pt idx="1">
                  <c:v>Социальная поддержка населения</c:v>
                </c:pt>
                <c:pt idx="2">
                  <c:v>Организация местного самоуправления</c:v>
                </c:pt>
                <c:pt idx="3">
                  <c:v>Развитие МБУ Автохозяйство</c:v>
                </c:pt>
                <c:pt idx="4">
                  <c:v>Развитие образования</c:v>
                </c:pt>
                <c:pt idx="5">
                  <c:v>Прочие программы</c:v>
                </c:pt>
                <c:pt idx="6">
                  <c:v>Культура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61.5</c:v>
                </c:pt>
                <c:pt idx="1">
                  <c:v>221.9</c:v>
                </c:pt>
                <c:pt idx="2">
                  <c:v>25.8</c:v>
                </c:pt>
                <c:pt idx="3">
                  <c:v>18.100000000000001</c:v>
                </c:pt>
                <c:pt idx="4">
                  <c:v>401.6</c:v>
                </c:pt>
                <c:pt idx="5">
                  <c:v>34.4</c:v>
                </c:pt>
                <c:pt idx="6">
                  <c:v>118.9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97501701176241E-2"/>
          <c:y val="1.6426371933076143E-2"/>
          <c:w val="0.93130893360552158"/>
          <c:h val="0.813914055626361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финансирования дефицита бюджета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 prstMaterial="metal">
              <a:bevelT w="88900"/>
            </a:sp3d>
          </c:spPr>
          <c:invertIfNegative val="0"/>
          <c:dLbls>
            <c:dLbl>
              <c:idx val="0"/>
              <c:layout>
                <c:manualLayout>
                  <c:x val="-3.0864197530864196E-3"/>
                  <c:y val="-4.8997093160642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6">
                  <a:lumMod val="20000"/>
                  <a:lumOff val="8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888768"/>
        <c:axId val="14389068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 Дефицит бюджета</c:v>
                </c:pt>
              </c:strCache>
            </c:strRef>
          </c:tx>
          <c:spPr>
            <a:ln w="44450" cap="sq"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</c:spPr>
          </c:marker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888768"/>
        <c:axId val="143890688"/>
      </c:lineChart>
      <c:catAx>
        <c:axId val="143888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3890688"/>
        <c:crosses val="autoZero"/>
        <c:auto val="1"/>
        <c:lblAlgn val="ctr"/>
        <c:lblOffset val="100"/>
        <c:noMultiLvlLbl val="0"/>
      </c:catAx>
      <c:valAx>
        <c:axId val="143890688"/>
        <c:scaling>
          <c:orientation val="minMax"/>
          <c:max val="0.9"/>
          <c:min val="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888768"/>
        <c:crosses val="autoZero"/>
        <c:crossBetween val="between"/>
        <c:majorUnit val="0.1"/>
        <c:minorUnit val="1.0000000000000002E-2"/>
      </c:val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6.1728395061728177E-4"/>
          <c:y val="0.92724857594964183"/>
          <c:w val="0.99722222222222234"/>
          <c:h val="5.8052296102165495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</cdr:x>
      <cdr:y>0.48938</cdr:y>
    </cdr:from>
    <cdr:to>
      <cdr:x>0.54249</cdr:x>
      <cdr:y>0.6729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2880320" y="2304256"/>
          <a:ext cx="1584175" cy="86409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881,4 </a:t>
          </a:r>
        </a:p>
        <a:p xmlns:a="http://schemas.openxmlformats.org/drawingml/2006/main">
          <a:pPr algn="ctr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0.79624</cdr:x>
      <cdr:y>0</cdr:y>
    </cdr:from>
    <cdr:to>
      <cdr:x>0.99749</cdr:x>
      <cdr:y>0.07217</cdr:y>
    </cdr:to>
    <cdr:sp macro="" textlink="">
      <cdr:nvSpPr>
        <cdr:cNvPr id="3" name="Прямоугольная выноска 2"/>
        <cdr:cNvSpPr/>
      </cdr:nvSpPr>
      <cdr:spPr>
        <a:xfrm xmlns:a="http://schemas.openxmlformats.org/drawingml/2006/main">
          <a:off x="6552728" y="0"/>
          <a:ext cx="1656184" cy="339795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Млн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руб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0.80923</cdr:x>
      <cdr:y>0.32687</cdr:y>
    </cdr:from>
    <cdr:to>
      <cdr:x>0.98095</cdr:x>
      <cdr:y>0.55839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5776" y="1728192"/>
          <a:ext cx="1512168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Arial" panose="020B0604020202020204" pitchFamily="34" charset="0"/>
            </a:rPr>
            <a:t>   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0.78749</cdr:x>
      <cdr:y>0.04113</cdr:y>
    </cdr:from>
    <cdr:to>
      <cdr:x>0.89249</cdr:x>
      <cdr:y>0.1143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0720" y="242813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0.8042</cdr:x>
      <cdr:y>0.00518</cdr:y>
    </cdr:from>
    <cdr:to>
      <cdr:x>1</cdr:x>
      <cdr:y>0.0668</cdr:y>
    </cdr:to>
    <cdr:sp macro="" textlink="">
      <cdr:nvSpPr>
        <cdr:cNvPr id="4" name="Прямоугольная выноска 3"/>
        <cdr:cNvSpPr/>
      </cdr:nvSpPr>
      <cdr:spPr>
        <a:xfrm xmlns:a="http://schemas.openxmlformats.org/drawingml/2006/main">
          <a:off x="6618276" y="30589"/>
          <a:ext cx="1611324" cy="363806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Млн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руб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0.34139</cdr:x>
      <cdr:y>0.4903</cdr:y>
    </cdr:from>
    <cdr:to>
      <cdr:x>0.56218</cdr:x>
      <cdr:y>0.68097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3006140" y="2592288"/>
          <a:ext cx="1944216" cy="100811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</a:rPr>
            <a:t>7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9,1</a:t>
          </a:r>
        </a:p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0.39218</cdr:x>
      <cdr:y>0.59925</cdr:y>
    </cdr:from>
    <cdr:to>
      <cdr:x>0.55573</cdr:x>
      <cdr:y>0.70821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53368" y="3168352"/>
          <a:ext cx="144016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0.40853</cdr:x>
      <cdr:y>0.57201</cdr:y>
    </cdr:from>
    <cdr:to>
      <cdr:x>0.53119</cdr:x>
      <cdr:y>0.65373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97384" y="3024336"/>
          <a:ext cx="10801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0.8042</cdr:x>
      <cdr:y>0</cdr:y>
    </cdr:from>
    <cdr:to>
      <cdr:x>1</cdr:x>
      <cdr:y>0.08136</cdr:y>
    </cdr:to>
    <cdr:sp macro="" textlink="">
      <cdr:nvSpPr>
        <cdr:cNvPr id="2" name="Прямоугольная выноска 1"/>
        <cdr:cNvSpPr/>
      </cdr:nvSpPr>
      <cdr:spPr>
        <a:xfrm xmlns:a="http://schemas.openxmlformats.org/drawingml/2006/main">
          <a:off x="6618276" y="0"/>
          <a:ext cx="1611324" cy="445195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Млн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руб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0.39655</cdr:x>
      <cdr:y>0.46091</cdr:y>
    </cdr:from>
    <cdr:to>
      <cdr:x>0.58621</cdr:x>
      <cdr:y>0.47475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2396876"/>
          <a:ext cx="792088" cy="72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0.38356</cdr:x>
      <cdr:y>0.38881</cdr:y>
    </cdr:from>
    <cdr:to>
      <cdr:x>0.64218</cdr:x>
      <cdr:y>0.56652</cdr:y>
    </cdr:to>
    <cdr:sp macro="" textlink="">
      <cdr:nvSpPr>
        <cdr:cNvPr id="3" name="Oval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16224" y="2205588"/>
          <a:ext cx="1359458" cy="100811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 w="9525" algn="ctr">
          <a:solidFill>
            <a:srgbClr val="0000FF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1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ClrTx/>
            <a:buSzTx/>
            <a:buFontTx/>
            <a:buNone/>
          </a:pPr>
          <a:r>
            <a:rPr lang="ru-RU" altLang="ru-RU" sz="1600" dirty="0" smtClean="0">
              <a:latin typeface="Times New Roman" pitchFamily="18" charset="0"/>
            </a:rPr>
            <a:t>882,3</a:t>
          </a:r>
          <a:endParaRPr lang="ru-RU" altLang="ru-RU" sz="1600" dirty="0">
            <a:latin typeface="Times New Roman" pitchFamily="18" charset="0"/>
          </a:endParaRPr>
        </a:p>
        <a:p xmlns:a="http://schemas.openxmlformats.org/drawingml/2006/main">
          <a:pPr algn="ctr" eaLnBrk="1" hangingPunct="1">
            <a:spcBef>
              <a:spcPct val="0"/>
            </a:spcBef>
            <a:buClrTx/>
            <a:buSzTx/>
            <a:buFontTx/>
            <a:buNone/>
          </a:pPr>
          <a:r>
            <a:rPr lang="ru-RU" altLang="ru-RU" sz="1600" dirty="0" smtClean="0">
              <a:latin typeface="Times New Roman" pitchFamily="18" charset="0"/>
            </a:rPr>
            <a:t>МЛН.РУБ</a:t>
          </a:r>
          <a:endParaRPr lang="ru-RU" altLang="ru-RU" sz="1600" dirty="0">
            <a:latin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0.15875</cdr:x>
      <cdr:y>0.08334</cdr:y>
    </cdr:from>
    <cdr:to>
      <cdr:x>0.22</cdr:x>
      <cdr:y>0.09216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6488" y="432048"/>
          <a:ext cx="504056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1,5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0.13251</cdr:x>
      <cdr:y>0.02778</cdr:y>
    </cdr:from>
    <cdr:to>
      <cdr:x>0.22875</cdr:x>
      <cdr:y>0.12501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90464" y="144016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1,5%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0.38625</cdr:x>
      <cdr:y>0.11112</cdr:y>
    </cdr:from>
    <cdr:to>
      <cdr:x>0.4825</cdr:x>
      <cdr:y>0.19447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78696" y="576064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1,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%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0.61375</cdr:x>
      <cdr:y>0.11112</cdr:y>
    </cdr:from>
    <cdr:to>
      <cdr:x>0.71</cdr:x>
      <cdr:y>0.20836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50904" y="576064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1,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%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0.85875</cdr:x>
      <cdr:y>0</cdr:y>
    </cdr:from>
    <cdr:to>
      <cdr:x>1</cdr:x>
      <cdr:y>0.09723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67128" y="0"/>
          <a:ext cx="11624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Млн.руб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745" y="1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DCFF6-57A2-46DF-9352-3F52938467FF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745" y="9428163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9062-8578-4CD1-8AF9-7CF2A92D2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869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0C33B-5A9C-4897-B295-1FC5A3AD1A25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F0E17-AFBF-43D5-941B-6C6460F3E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9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750D28-B666-4183-A1BA-0CCB98A6911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C574D-30B6-4B53-9E3D-CB54FB01A855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A2A73-9139-4835-B38A-D8E843359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1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15C26-6B72-4911-94BF-84DC9B401FA1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23CF2-E396-4A44-865D-1ED4CA515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20198-9CE8-4098-B7D9-8C69C4E16BDD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B5EAE-653E-48CC-B696-E635DB28D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6835-6AB6-4602-9C29-04951C3FA491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6238-C8ED-4BEA-86F4-801CC75CF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31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5FB30-0CA9-42E1-85F9-0E90F11167A0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98F3E-82F1-40F3-9E55-802EAFBBE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38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C9D1-B5C2-438E-8B91-7C89B0BD16E2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0BF6-73B9-438D-AAB0-57FD6673F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3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E36F8-1065-415A-BBB2-BD4DB177CA68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D8A51-9CB5-458A-B2DD-B6A05CA16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50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13C2-72DB-4858-8EA8-B6AC6B434F55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D289-17A0-45DE-9D5F-238670B11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26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4CC79-9765-461E-83DA-400F28F833B9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3B72-D6D1-4965-BBA7-E03DF65BB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2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A93FB-620C-4D1E-A5FA-B489AC84841D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C1B5D-1F0F-44A1-AC5D-E8136B21E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81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8B07-9A21-42F3-953C-C74F29157A11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1245A-B842-462D-B7D2-950E1FE91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3D7F-D08C-45B4-B313-D7EAB8E6FB70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977E-DF0D-4816-80E3-65245D5C6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4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20BED8-D1E0-4A2C-974B-D55023631E83}" type="datetimeFigureOut">
              <a:rPr lang="ru-RU"/>
              <a:pPr>
                <a:defRPr/>
              </a:pPr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4B81E5-125D-4241-BEF9-82E65B18B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onstantia" pitchFamily="18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611188" y="1412776"/>
            <a:ext cx="8229600" cy="5111849"/>
          </a:xfrm>
        </p:spPr>
        <p:txBody>
          <a:bodyPr/>
          <a:lstStyle/>
          <a:p>
            <a:pPr algn="ctr">
              <a:buNone/>
              <a:defRPr/>
            </a:pPr>
            <a:r>
              <a:rPr kumimoji="1" lang="ru-RU" altLang="ru-RU" sz="12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	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ПРОЕКТ БЮДЖЕТА КРАПИВИНСКОГО МУНИЦИПАЛЬНОГО РАЙОНА</a:t>
            </a:r>
          </a:p>
          <a:p>
            <a:pPr algn="ctr">
              <a:buNone/>
              <a:defRPr/>
            </a:pP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НА 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2018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ГОД И НА ПЛАНОВЫЙ</a:t>
            </a:r>
          </a:p>
          <a:p>
            <a:pPr algn="ctr">
              <a:buNone/>
              <a:defRPr/>
            </a:pP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ПЕРИОД 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2019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И 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2020</a:t>
            </a:r>
            <a:r>
              <a:rPr lang="ru-RU" sz="30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ГОДОВ</a:t>
            </a:r>
            <a:endParaRPr kumimoji="1" lang="ru-RU" altLang="ru-RU" sz="30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 2" pitchFamily="18" charset="2"/>
              <a:buNone/>
              <a:defRPr/>
            </a:pPr>
            <a:endParaRPr kumimoji="1" lang="ru-RU" altLang="ru-RU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endParaRPr kumimoji="1" lang="ru-RU" altLang="ru-RU" sz="8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 2" pitchFamily="18" charset="2"/>
              <a:buNone/>
              <a:defRPr/>
            </a:pPr>
            <a:r>
              <a:rPr kumimoji="1" lang="ru-RU" altLang="ru-RU" sz="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ru-RU" alt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buNone/>
              <a:defRPr/>
            </a:pP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			</a:t>
            </a:r>
            <a:r>
              <a:rPr lang="ru-RU" alt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	</a:t>
            </a:r>
            <a:r>
              <a:rPr lang="ru-RU" altLang="ru-RU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     </a:t>
            </a:r>
          </a:p>
          <a:p>
            <a:pPr>
              <a:buNone/>
              <a:defRPr/>
            </a:pPr>
            <a:endParaRPr lang="ru-RU" altLang="ru-RU" sz="1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>
              <a:buNone/>
              <a:defRPr/>
            </a:pPr>
            <a:endParaRPr lang="ru-RU" altLang="ru-RU" sz="1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>
              <a:buNone/>
              <a:defRPr/>
            </a:pPr>
            <a:endParaRPr lang="ru-RU" altLang="ru-RU" sz="1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>
              <a:buNone/>
              <a:defRPr/>
            </a:pPr>
            <a:endParaRPr lang="ru-RU" altLang="ru-RU" sz="1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 algn="ctr">
              <a:buNone/>
              <a:defRPr/>
            </a:pPr>
            <a:r>
              <a:rPr lang="ru-RU" altLang="ru-RU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altLang="ru-RU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24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ГОД </a:t>
            </a:r>
            <a:endParaRPr lang="ru-RU" altLang="ru-RU" sz="20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936104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ОСНОВНЫЕ ПАРАМЕТРЫ БЮДЖЕТА КРАПИВИНСКОГО МУНИЦИПАЛЬНОГО РАЙОНА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416785"/>
              </p:ext>
            </p:extLst>
          </p:nvPr>
        </p:nvGraphicFramePr>
        <p:xfrm>
          <a:off x="395536" y="1340768"/>
          <a:ext cx="8208144" cy="4987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5831880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ГОД: </a:t>
                      </a:r>
                      <a:endParaRPr lang="ru-RU" sz="2400" b="0" i="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6525" indent="0">
                        <a:buNone/>
                      </a:pPr>
                      <a:r>
                        <a:rPr kumimoji="0" lang="ru-RU" sz="2800" b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доходы   – 881,4 </a:t>
                      </a:r>
                      <a:r>
                        <a:rPr kumimoji="0" lang="ru-RU" sz="2800" b="0" kern="120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млн.руб</a:t>
                      </a:r>
                      <a:r>
                        <a:rPr kumimoji="0" lang="ru-RU" sz="2800" b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marL="136525" indent="0">
                        <a:buNone/>
                      </a:pPr>
                      <a:r>
                        <a:rPr kumimoji="0" lang="ru-RU" sz="2800" b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расходы </a:t>
                      </a: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– </a:t>
                      </a:r>
                      <a:r>
                        <a:rPr kumimoji="0" lang="ru-RU" sz="2800" b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882,3 </a:t>
                      </a:r>
                      <a:r>
                        <a:rPr kumimoji="0" lang="ru-RU" sz="2800" b="0" kern="120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млн.руб</a:t>
                      </a:r>
                      <a:r>
                        <a:rPr kumimoji="0" lang="ru-RU" sz="2800" b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.; </a:t>
                      </a:r>
                    </a:p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дефицит – 0,9 </a:t>
                      </a:r>
                      <a:r>
                        <a:rPr lang="ru-RU" sz="2800" b="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. (1,5%).</a:t>
                      </a:r>
                    </a:p>
                    <a:p>
                      <a:endParaRPr lang="ru-RU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27927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kumimoji="0" lang="ru-RU" sz="2400" b="0" i="0" kern="120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ГОД:</a:t>
                      </a:r>
                      <a:endParaRPr lang="ru-RU" sz="2400" b="0" i="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доходы   – 734,5 </a:t>
                      </a:r>
                      <a:r>
                        <a:rPr lang="ru-RU" sz="2800" b="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.;</a:t>
                      </a:r>
                    </a:p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расходы – 735,2 </a:t>
                      </a:r>
                      <a:r>
                        <a:rPr lang="ru-RU" sz="2800" b="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.;</a:t>
                      </a:r>
                    </a:p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дефицит – 0,7 </a:t>
                      </a:r>
                      <a:r>
                        <a:rPr lang="ru-RU" sz="2800" b="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. (1,3%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).</a:t>
                      </a:r>
                    </a:p>
                    <a:p>
                      <a:endParaRPr lang="ru-RU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512698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kern="1200" cap="none" spc="0" normalizeH="0" baseline="0" noProof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ГОД:</a:t>
                      </a:r>
                      <a:endParaRPr lang="ru-RU" sz="2400" b="0" i="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доходы   – 751,1  </a:t>
                      </a:r>
                      <a:r>
                        <a:rPr lang="ru-RU" sz="2800" b="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.;</a:t>
                      </a:r>
                    </a:p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расходы – 751,8  </a:t>
                      </a:r>
                      <a:r>
                        <a:rPr lang="ru-RU" sz="2800" b="0" baseline="0" dirty="0" err="1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ln w="6350"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</a:rPr>
                        <a:t>.;</a:t>
                      </a:r>
                    </a:p>
                    <a:p>
                      <a:pPr marL="136525" indent="0">
                        <a:buNone/>
                      </a:pP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дефицит – 0,7 </a:t>
                      </a:r>
                      <a:r>
                        <a:rPr lang="ru-RU" sz="2800" b="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млн.руб</a:t>
                      </a:r>
                      <a:r>
                        <a:rPr lang="ru-RU" sz="28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</a:rPr>
                        <a:t>. (1,3%).</a:t>
                      </a:r>
                      <a:endParaRPr lang="ru-RU" sz="2800" b="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36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1412776"/>
            <a:ext cx="61926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Контактная информация: </a:t>
            </a:r>
            <a:endParaRPr lang="ru-RU" sz="1600" b="1" dirty="0" smtClean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Начальник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финансового управления по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Крапивинскому району</a:t>
            </a: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Стоянова Ольга Васильевна</a:t>
            </a: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 График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работы с 8-30 до 17-30, перерыв с 13-00 до 14-00. </a:t>
            </a:r>
            <a:endParaRPr lang="ru-RU" sz="1600" b="1" dirty="0" smtClean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Адрес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: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652440,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Кемеровская область, </a:t>
            </a:r>
            <a:r>
              <a:rPr lang="ru-RU" sz="1600" b="1" dirty="0" err="1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пгт.Крапивинский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ул.Юбилейная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, 15, </a:t>
            </a: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Телефон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(8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38446) 2-22-39,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Факс: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2-22-54</a:t>
            </a:r>
            <a:endParaRPr lang="ru-RU" sz="1600" b="1" dirty="0" smtClean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Электронная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почта: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k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r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pr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f@ofukem.ru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46088" y="115888"/>
            <a:ext cx="8229600" cy="792162"/>
          </a:xfrm>
        </p:spPr>
        <p:txBody>
          <a:bodyPr/>
          <a:lstStyle/>
          <a:p>
            <a:pPr eaLnBrk="1" hangingPunct="1"/>
            <a:r>
              <a:rPr lang="ru-RU" altLang="ru-RU" sz="2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ОСНОВНЫЕ ХАРАКТЕРИСТИКИ БЮДЖЕТА ПО ДОХОДАМ</a:t>
            </a:r>
          </a:p>
        </p:txBody>
      </p:sp>
      <p:graphicFrame>
        <p:nvGraphicFramePr>
          <p:cNvPr id="1541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472583"/>
              </p:ext>
            </p:extLst>
          </p:nvPr>
        </p:nvGraphicFramePr>
        <p:xfrm>
          <a:off x="179388" y="1235075"/>
          <a:ext cx="8785225" cy="4608513"/>
        </p:xfrm>
        <a:graphic>
          <a:graphicData uri="http://schemas.openxmlformats.org/drawingml/2006/table">
            <a:tbl>
              <a:tblPr/>
              <a:tblGrid>
                <a:gridCol w="2085975"/>
                <a:gridCol w="1757362"/>
                <a:gridCol w="1538288"/>
                <a:gridCol w="1074737"/>
                <a:gridCol w="1230313"/>
                <a:gridCol w="1098550"/>
              </a:tblGrid>
              <a:tr h="56997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7620" marR="7620" marT="76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2017 г.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Проект бюджета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Первоначальный план</a:t>
                      </a:r>
                    </a:p>
                  </a:txBody>
                  <a:tcPr marL="7620" marR="7620" marT="7621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Ожидаемое исполнение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2018 г.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2019 г.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2020 г.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34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Всего доходов 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.: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847 123,8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987 828,4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881428,3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734517,1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751109,2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70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Налоговые доходы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73 670,0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73 781,0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79 073,0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80 969,0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82 755,0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811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25 840,0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37 825,1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33 578,0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29 605,0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29 635,0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70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747 613,8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876 222,3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768 777,3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623 943,1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638 719,2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125" name="TextBox 2"/>
          <p:cNvSpPr txBox="1">
            <a:spLocks noChangeArrowheads="1"/>
          </p:cNvSpPr>
          <p:nvPr/>
        </p:nvSpPr>
        <p:spPr bwMode="auto">
          <a:xfrm>
            <a:off x="7885113" y="836613"/>
            <a:ext cx="1079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000000"/>
                </a:solidFill>
              </a:rPr>
              <a:t>(ТЫС.РУБ</a:t>
            </a:r>
            <a:r>
              <a:rPr lang="ru-RU" altLang="ru-RU" sz="160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543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86513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СТРУКТУРА ДОХОДОВ НА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2018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ГОД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89476002"/>
              </p:ext>
            </p:extLst>
          </p:nvPr>
        </p:nvGraphicFramePr>
        <p:xfrm>
          <a:off x="395536" y="16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47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24136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rgbClr val="C00000"/>
                </a:solidFill>
              </a:rPr>
              <a:t>СТРУКТУРА НАЛОГОВЫХ ДОХОДОВ </a:t>
            </a:r>
            <a:br>
              <a:rPr lang="ru-RU" sz="3000" dirty="0" smtClean="0">
                <a:solidFill>
                  <a:srgbClr val="C00000"/>
                </a:solidFill>
              </a:rPr>
            </a:br>
            <a:r>
              <a:rPr lang="ru-RU" sz="3000" dirty="0" smtClean="0">
                <a:solidFill>
                  <a:srgbClr val="C00000"/>
                </a:solidFill>
              </a:rPr>
              <a:t>НА </a:t>
            </a:r>
            <a:r>
              <a:rPr lang="ru-RU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2018 </a:t>
            </a:r>
            <a:r>
              <a:rPr lang="ru-RU" sz="3000" dirty="0" smtClean="0">
                <a:solidFill>
                  <a:srgbClr val="C00000"/>
                </a:solidFill>
              </a:rPr>
              <a:t>ГОД</a:t>
            </a:r>
            <a:endParaRPr lang="ru-RU" sz="3000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07955308"/>
              </p:ext>
            </p:extLst>
          </p:nvPr>
        </p:nvGraphicFramePr>
        <p:xfrm>
          <a:off x="341724" y="1268760"/>
          <a:ext cx="8805664" cy="5287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5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rgbClr val="C00000"/>
                </a:solidFill>
              </a:rPr>
              <a:t>СТРУКТУРА НЕНАЛОГОВЫХ ДОХОДОВ НА </a:t>
            </a:r>
            <a:r>
              <a:rPr lang="ru-RU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2018</a:t>
            </a:r>
            <a:r>
              <a:rPr lang="ru-RU" sz="3000" dirty="0" smtClean="0">
                <a:solidFill>
                  <a:srgbClr val="C00000"/>
                </a:solidFill>
              </a:rPr>
              <a:t> ГОД</a:t>
            </a:r>
            <a:endParaRPr lang="ru-RU" sz="3000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737894164"/>
              </p:ext>
            </p:extLst>
          </p:nvPr>
        </p:nvGraphicFramePr>
        <p:xfrm>
          <a:off x="337699" y="1268760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4725144"/>
            <a:ext cx="1489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33,6 МЛН.РУБ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60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07950" y="44450"/>
            <a:ext cx="8856663" cy="504825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1800" dirty="0" smtClean="0">
                <a:solidFill>
                  <a:schemeClr val="accent6">
                    <a:lumMod val="75000"/>
                  </a:schemeClr>
                </a:solidFill>
              </a:rPr>
              <a:t>БЮДЖЕТ ПО РАСХОДАМ В РАЗРЕЗЕ МУНИЦИПАЛЬНЫХ ПРОГРАММ И НЕПРОГРАММНЫМ НАПРАВЛЕНИЯМ ДЕЯТЕЛЬНОСТИ НА 2018-2020 ГОДЫ</a:t>
            </a:r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090006"/>
              </p:ext>
            </p:extLst>
          </p:nvPr>
        </p:nvGraphicFramePr>
        <p:xfrm>
          <a:off x="107504" y="639760"/>
          <a:ext cx="8772971" cy="6218239"/>
        </p:xfrm>
        <a:graphic>
          <a:graphicData uri="http://schemas.openxmlformats.org/drawingml/2006/table">
            <a:tbl>
              <a:tblPr/>
              <a:tblGrid>
                <a:gridCol w="5431418"/>
                <a:gridCol w="1085645"/>
                <a:gridCol w="1159086"/>
                <a:gridCol w="1096822"/>
              </a:tblGrid>
              <a:tr h="282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2018 год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2019 год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2020 год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13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«Организация местного самоуправления»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25 841,7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16 148,9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16 490,7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79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«Развитие образования»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638,8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652,0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845,1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2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«Социальная поддержка населения 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221 845,7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222 599,6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224 976,6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1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«Культура»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118 928,9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73 321,7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74 303,8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2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«Информационная обеспеченность жителей»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2 328,6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1 477,0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1 515,0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1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«Имущественный комплекс»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4 482,0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2 915,0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3 028,0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1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«Развитие МБУ Автохозяйство»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18 119,7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12 115,0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12 732,0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5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«Жилищно-коммунальный комплекс, энергосбережение и повышение энергетической эффективности»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16 527,9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11 784,0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12 707,0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5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«Обеспечение безопасности жизнедеятельности населения и предприятий»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2 288,9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1 465,0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1 511,0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30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«Развитие малого и среднего предпринимательства»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60,0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42,0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5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«Повышение качества предоставления государственных и муниципальных услуг на базе МАУ «Многофункциональный центр»»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5 538,7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3 326,0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3 328,0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13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«Развитие муниципальной службы»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30,0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5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«Поощрение граждан, организаций за заслуги в социально-экономическом развитии»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700,0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498,0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537,0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1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«Жилище Крапивинского муниципального района»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1 866,8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450,0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520,0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7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«Управление муниципальными финансами»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61 486,6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36 025,4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35 409,0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5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«Профилактика безнадзорности и правонарушений несовершеннолетних»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311,0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311,0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311,0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29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«Улучшение условий и охрана труда»  </a:t>
                      </a:r>
                    </a:p>
                  </a:txBody>
                  <a:tcPr marL="36000" marR="7620" marT="762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278,0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249,5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246,0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531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Условно утвержденные расходы</a:t>
                      </a:r>
                    </a:p>
                  </a:txBody>
                  <a:tcPr marL="3600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14,3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1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РАСХОДОВ </a:t>
                      </a:r>
                    </a:p>
                  </a:txBody>
                  <a:tcPr marL="3600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88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273,3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735 202,1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751 829,2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278" name="TextBox 4"/>
          <p:cNvSpPr txBox="1">
            <a:spLocks noChangeArrowheads="1"/>
          </p:cNvSpPr>
          <p:nvPr/>
        </p:nvSpPr>
        <p:spPr bwMode="auto">
          <a:xfrm>
            <a:off x="7891462" y="454540"/>
            <a:ext cx="1145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/>
              <a:t>(ТЫС.РУБ)</a:t>
            </a:r>
          </a:p>
        </p:txBody>
      </p:sp>
    </p:spTree>
    <p:extLst>
      <p:ext uri="{BB962C8B-B14F-4D97-AF65-F5344CB8AC3E}">
        <p14:creationId xmlns:p14="http://schemas.microsoft.com/office/powerpoint/2010/main" val="424755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07504" y="237108"/>
            <a:ext cx="88121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w="1905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СТРУКТУРА </a:t>
            </a: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РАСХОДОВ </a:t>
            </a:r>
            <a:r>
              <a:rPr lang="ru-RU" altLang="ru-RU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В РАМКАХ МУНИЦИПАЛЬНЫХ ПРОГРАММ НА </a:t>
            </a: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altLang="ru-RU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ГОД 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7812360" y="652606"/>
            <a:ext cx="1224136" cy="688162"/>
          </a:xfrm>
          <a:prstGeom prst="wedgeRectCallou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Млн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52621745"/>
              </p:ext>
            </p:extLst>
          </p:nvPr>
        </p:nvGraphicFramePr>
        <p:xfrm>
          <a:off x="3788236" y="1196752"/>
          <a:ext cx="525658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>
            <a:off x="4153542" y="1196752"/>
            <a:ext cx="720080" cy="4176464"/>
          </a:xfrm>
          <a:prstGeom prst="rightBrace">
            <a:avLst>
              <a:gd name="adj1" fmla="val 50021"/>
              <a:gd name="adj2" fmla="val 39555"/>
            </a:avLst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909670"/>
              </p:ext>
            </p:extLst>
          </p:nvPr>
        </p:nvGraphicFramePr>
        <p:xfrm>
          <a:off x="107504" y="1196753"/>
          <a:ext cx="4043726" cy="421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587342"/>
              </a:tblGrid>
              <a:tr h="673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Жилищно-коммунальный комплекс, энергосбережение и повышение энергетической эффективности</a:t>
                      </a:r>
                      <a:endParaRPr lang="ru-RU" sz="1300" baseline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7200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4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Повышение качества предоставления государственных и муниципальных услуг на базе муниципального автономного учреждения МФЦ </a:t>
                      </a:r>
                      <a:endParaRPr lang="ru-RU" sz="13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72000" marR="7620" marT="7620" marB="0" anchor="ctr"/>
                </a:tc>
              </a:tr>
              <a:tr h="256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Имущественный комплекс</a:t>
                      </a: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72000" marR="7620" marT="7620" marB="0" anchor="ctr"/>
                </a:tc>
              </a:tr>
              <a:tr h="256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Информационная обеспеченность жителей </a:t>
                      </a: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72000" marR="7620" marT="7620" marB="0" anchor="ctr"/>
                </a:tc>
              </a:tr>
              <a:tr h="37684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безопасности жизнедеятельности населения и предприятий</a:t>
                      </a: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72000" marR="7620" marT="7620" marB="0" anchor="ctr"/>
                </a:tc>
              </a:tr>
              <a:tr h="256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</a:p>
                  </a:txBody>
                  <a:tcPr marL="72000" marR="7620" marT="7620" marB="0" anchor="ctr"/>
                </a:tc>
              </a:tr>
              <a:tr h="37684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Поощрение граждан, организаций за заслуги в социально-экономическом развитии  района</a:t>
                      </a: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72000" marR="7620" marT="7620" marB="0" anchor="ctr"/>
                </a:tc>
              </a:tr>
              <a:tr h="37684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Профилактика 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безнадзорности и правонарушений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несовершеннолетних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72000" marR="7620" marT="7620" marB="0" anchor="ctr"/>
                </a:tc>
              </a:tr>
              <a:tr h="37684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Профилактика 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безнадзорности и правонарушений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несовершеннолетних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72000" marR="7620" marT="7620" marB="0" anchor="ctr"/>
                </a:tc>
              </a:tr>
              <a:tr h="256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Улучшение условий и охраны труда  </a:t>
                      </a: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7200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6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МЕЖБЮДЖЕТНЫЕ ТРАНСФЕРТЫ, ПЕРЕДАВАЕМЫЕ БЮДЖЕТАМ ПОСЕЛЕНИЙ</a:t>
            </a:r>
          </a:p>
        </p:txBody>
      </p:sp>
      <p:graphicFrame>
        <p:nvGraphicFramePr>
          <p:cNvPr id="25633" name="Group 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45407"/>
              </p:ext>
            </p:extLst>
          </p:nvPr>
        </p:nvGraphicFramePr>
        <p:xfrm>
          <a:off x="468313" y="1504950"/>
          <a:ext cx="8218487" cy="3221039"/>
        </p:xfrm>
        <a:graphic>
          <a:graphicData uri="http://schemas.openxmlformats.org/drawingml/2006/table">
            <a:tbl>
              <a:tblPr/>
              <a:tblGrid>
                <a:gridCol w="1871662"/>
                <a:gridCol w="1655763"/>
                <a:gridCol w="1296987"/>
                <a:gridCol w="1008063"/>
                <a:gridCol w="1439862"/>
                <a:gridCol w="946150"/>
              </a:tblGrid>
              <a:tr h="830263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2017 г.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Проект бюджета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0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2018 г.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2019 г.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2020 г.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56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Межбюджетные трансферты, передаваемые бюджетам поселений</a:t>
                      </a:r>
                    </a:p>
                  </a:txBody>
                  <a:tcPr marL="72000" marR="7200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65240,6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88 746,1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61 605,2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36 144,2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35 528,0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1296" name="TextBox 4"/>
          <p:cNvSpPr txBox="1">
            <a:spLocks noChangeArrowheads="1"/>
          </p:cNvSpPr>
          <p:nvPr/>
        </p:nvSpPr>
        <p:spPr bwMode="auto">
          <a:xfrm>
            <a:off x="7572375" y="1196975"/>
            <a:ext cx="1152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000000"/>
                </a:solidFill>
              </a:rPr>
              <a:t>(ТЫС.РУБ)</a:t>
            </a:r>
          </a:p>
        </p:txBody>
      </p:sp>
    </p:spTree>
    <p:extLst>
      <p:ext uri="{BB962C8B-B14F-4D97-AF65-F5344CB8AC3E}">
        <p14:creationId xmlns:p14="http://schemas.microsoft.com/office/powerpoint/2010/main" val="52230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0010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ИСТОЧНИКИ ФИНАНСИРОВАНИЯ И ДЕФИЦИТ БЮДЖЕТА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740889"/>
              </p:ext>
            </p:extLst>
          </p:nvPr>
        </p:nvGraphicFramePr>
        <p:xfrm>
          <a:off x="457200" y="1124744"/>
          <a:ext cx="8229600" cy="518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690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4857</TotalTime>
  <Words>686</Words>
  <Application>Microsoft Office PowerPoint</Application>
  <PresentationFormat>Экран (4:3)</PresentationFormat>
  <Paragraphs>229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Презентация PowerPoint</vt:lpstr>
      <vt:lpstr>ОСНОВНЫЕ ХАРАКТЕРИСТИКИ БЮДЖЕТА ПО ДОХОДАМ</vt:lpstr>
      <vt:lpstr>СТРУКТУРА ДОХОДОВ НА 2018 ГОД</vt:lpstr>
      <vt:lpstr>СТРУКТУРА НАЛОГОВЫХ ДОХОДОВ  НА 2018 ГОД</vt:lpstr>
      <vt:lpstr>СТРУКТУРА НЕНАЛОГОВЫХ ДОХОДОВ НА 2018 ГОД</vt:lpstr>
      <vt:lpstr>БЮДЖЕТ ПО РАСХОДАМ В РАЗРЕЗЕ МУНИЦИПАЛЬНЫХ ПРОГРАММ И НЕПРОГРАММНЫМ НАПРАВЛЕНИЯМ ДЕЯТЕЛЬНОСТИ НА 2018-2020 ГОДЫ</vt:lpstr>
      <vt:lpstr>Презентация PowerPoint</vt:lpstr>
      <vt:lpstr>МЕЖБЮДЖЕТНЫЕ ТРАНСФЕРТЫ, ПЕРЕДАВАЕМЫЕ БЮДЖЕТАМ ПОСЕЛЕНИЙ</vt:lpstr>
      <vt:lpstr>ИСТОЧНИКИ ФИНАНСИРОВАНИЯ И ДЕФИЦИТ БЮДЖЕТА</vt:lpstr>
      <vt:lpstr>ОСНОВНЫЕ ПАРАМЕТРЫ БЮДЖЕТА КРАПИВИНСКОГО МУНИЦИПАЛЬНОГО РАЙОНА</vt:lpstr>
      <vt:lpstr>Презентация PowerPoint</vt:lpstr>
    </vt:vector>
  </TitlesOfParts>
  <Company>Кировская область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skutina</dc:creator>
  <cp:lastModifiedBy>ASFR</cp:lastModifiedBy>
  <cp:revision>552</cp:revision>
  <cp:lastPrinted>2017-11-16T07:37:51Z</cp:lastPrinted>
  <dcterms:created xsi:type="dcterms:W3CDTF">2013-11-12T07:49:12Z</dcterms:created>
  <dcterms:modified xsi:type="dcterms:W3CDTF">2017-12-04T10:16:45Z</dcterms:modified>
</cp:coreProperties>
</file>