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diagrams/layout9.xml" ContentType="application/vnd.openxmlformats-officedocument.drawingml.diagram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Override1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charts/colors2.xml" ContentType="application/vnd.ms-office.chartcolorstyl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notesSlides/notesSlide23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colors8.xml" ContentType="application/vnd.openxmlformats-officedocument.drawingml.diagramColors+xml"/>
  <Override PartName="/ppt/notesSlides/notesSlide3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drawing7.xml" ContentType="application/vnd.ms-office.drawingml.diagramDrawing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diagrams/colors4.xml" ContentType="application/vnd.openxmlformats-officedocument.drawingml.diagramColors+xml"/>
  <Override PartName="/ppt/diagrams/quickStyle7.xml" ContentType="application/vnd.openxmlformats-officedocument.drawingml.diagramStyle+xml"/>
  <Override PartName="/ppt/diagrams/drawing10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diagrams/drawing3.xml" ContentType="application/vnd.ms-office.drawingml.diagramDrawing+xml"/>
  <Override PartName="/ppt/charts/style1.xml" ContentType="application/vnd.ms-office.chartstyl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diagrams/quickStyle3.xml" ContentType="application/vnd.openxmlformats-officedocument.drawingml.diagramStyl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Override2.xml" ContentType="application/vnd.openxmlformats-officedocument.themeOverride+xml"/>
  <Override PartName="/ppt/diagrams/layout6.xml" ContentType="application/vnd.openxmlformats-officedocument.drawingml.diagramLayout+xml"/>
  <Override PartName="/ppt/diagrams/data10.xml" ContentType="application/vnd.openxmlformats-officedocument.drawingml.diagramData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diagrams/data7.xml" ContentType="application/vnd.openxmlformats-officedocument.drawingml.diagramData+xml"/>
  <Override PartName="/ppt/diagrams/colors9.xml" ContentType="application/vnd.openxmlformats-officedocument.drawingml.diagramColors+xml"/>
  <Default Extension="wdp" ContentType="image/vnd.ms-photo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diagrams/drawing8.xml" ContentType="application/vnd.ms-office.drawingml.diagramDrawing+xml"/>
  <Override PartName="/ppt/diagrams/data3.xml" ContentType="application/vnd.openxmlformats-officedocument.drawingml.diagramData+xml"/>
  <Override PartName="/ppt/charts/chart4.xml" ContentType="application/vnd.openxmlformats-officedocument.drawingml.chart+xml"/>
  <Override PartName="/ppt/diagrams/colors5.xml" ContentType="application/vnd.openxmlformats-officedocument.drawingml.diagramColors+xml"/>
  <Override PartName="/ppt/diagrams/quickStyle8.xml" ContentType="application/vnd.openxmlformats-officedocument.drawingml.diagramStyle+xml"/>
  <Override PartName="/ppt/diagrams/quickStyle10.xml" ContentType="application/vnd.openxmlformats-officedocument.drawingml.diagramStyl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diagrams/drawing4.xml" ContentType="application/vnd.ms-office.drawingml.diagramDrawing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layout10.xml" ContentType="application/vnd.openxmlformats-officedocument.drawingml.diagramLayout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Override3.xml" ContentType="application/vnd.openxmlformats-officedocument.themeOverr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diagrams/layout7.xml" ContentType="application/vnd.openxmlformats-officedocument.drawingml.diagramLayout+xml"/>
  <Override PartName="/ppt/diagrams/data8.xml" ContentType="application/vnd.openxmlformats-officedocument.drawingml.diagramData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notesSlides/notesSlide21.xml" ContentType="application/vnd.openxmlformats-officedocument.presentationml.notesSlide+xml"/>
  <Override PartName="/ppt/diagrams/drawing9.xml" ContentType="application/vnd.ms-office.drawingml.diagramDrawing+xml"/>
  <Override PartName="/ppt/notesSlides/notesSlide10.xml" ContentType="application/vnd.openxmlformats-officedocument.presentationml.notesSlide+xml"/>
  <Override PartName="/ppt/diagrams/colors6.xml" ContentType="application/vnd.openxmlformats-officedocument.drawingml.diagramColors+xml"/>
  <Override PartName="/ppt/charts/chart5.xml" ContentType="application/vnd.openxmlformats-officedocument.drawingml.chart+xml"/>
  <Override PartName="/ppt/diagrams/quickStyle9.xml" ContentType="application/vnd.openxmlformats-officedocument.drawingml.diagramStyl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diagrams/drawing5.xml" ContentType="application/vnd.ms-office.drawingml.diagramDrawing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colors10.xml" ContentType="application/vnd.openxmlformats-officedocument.drawingml.diagramColors+xml"/>
  <Override PartName="/ppt/diagrams/drawing1.xml" ContentType="application/vnd.ms-office.drawingml.diagramDrawing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slideLayouts/slideLayout34.xml" ContentType="application/vnd.openxmlformats-officedocument.presentationml.slideLayout+xml"/>
  <Override PartName="/ppt/diagrams/quickStyle1.xml" ContentType="application/vnd.openxmlformats-officedocument.drawingml.diagramStyle+xml"/>
  <Override PartName="/ppt/diagrams/layout8.xml" ContentType="application/vnd.openxmlformats-officedocument.drawingml.diagramLayout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diagrams/data9.xml" ContentType="application/vnd.openxmlformats-officedocument.drawingml.diagramData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diagrams/layout4.xml" ContentType="application/vnd.openxmlformats-officedocument.drawingml.diagram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charts/colors1.xml" ContentType="application/vnd.ms-office.chartcolorstyle+xml"/>
  <Override PartName="/ppt/notesSlides/notesSlide11.xml" ContentType="application/vnd.openxmlformats-officedocument.presentationml.notesSlide+xml"/>
  <Override PartName="/ppt/diagrams/data5.xml" ContentType="application/vnd.openxmlformats-officedocument.drawingml.diagramData+xml"/>
  <Override PartName="/ppt/diagrams/colors7.xml" ContentType="application/vnd.openxmlformats-officedocument.drawingml.diagramColors+xml"/>
  <Override PartName="/ppt/notesSlides/notesSlide6.xml" ContentType="application/vnd.openxmlformats-officedocument.presentationml.notesSlide+xml"/>
  <Override PartName="/ppt/diagrams/drawing6.xml" ContentType="application/vnd.ms-office.drawingml.diagramDrawing+xml"/>
  <Override PartName="/ppt/slides/slide8.xml" ContentType="application/vnd.openxmlformats-officedocument.presentationml.slide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charts/chart2.xml" ContentType="application/vnd.openxmlformats-officedocument.drawingml.chart+xml"/>
  <Override PartName="/ppt/diagrams/quickStyle6.xml" ContentType="application/vnd.openxmlformats-officedocument.drawingml.diagramStyle+xml"/>
  <Default Extension="jpg" ContentType="image/jpeg"/>
  <Override PartName="/ppt/slides/slide29.xml" ContentType="application/vnd.openxmlformats-officedocument.presentationml.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3" r:id="rId1"/>
    <p:sldMasterId id="2147483806" r:id="rId2"/>
    <p:sldMasterId id="2147483818" r:id="rId3"/>
  </p:sldMasterIdLst>
  <p:notesMasterIdLst>
    <p:notesMasterId r:id="rId52"/>
  </p:notesMasterIdLst>
  <p:sldIdLst>
    <p:sldId id="310" r:id="rId4"/>
    <p:sldId id="311" r:id="rId5"/>
    <p:sldId id="312" r:id="rId6"/>
    <p:sldId id="313" r:id="rId7"/>
    <p:sldId id="314" r:id="rId8"/>
    <p:sldId id="315" r:id="rId9"/>
    <p:sldId id="316" r:id="rId10"/>
    <p:sldId id="317" r:id="rId11"/>
    <p:sldId id="318" r:id="rId12"/>
    <p:sldId id="319" r:id="rId13"/>
    <p:sldId id="320" r:id="rId14"/>
    <p:sldId id="321" r:id="rId15"/>
    <p:sldId id="322" r:id="rId16"/>
    <p:sldId id="323" r:id="rId17"/>
    <p:sldId id="324" r:id="rId18"/>
    <p:sldId id="325" r:id="rId19"/>
    <p:sldId id="326" r:id="rId20"/>
    <p:sldId id="327" r:id="rId21"/>
    <p:sldId id="328" r:id="rId22"/>
    <p:sldId id="329" r:id="rId23"/>
    <p:sldId id="330" r:id="rId24"/>
    <p:sldId id="331" r:id="rId25"/>
    <p:sldId id="332" r:id="rId26"/>
    <p:sldId id="333" r:id="rId27"/>
    <p:sldId id="334" r:id="rId28"/>
    <p:sldId id="335" r:id="rId29"/>
    <p:sldId id="336" r:id="rId30"/>
    <p:sldId id="337" r:id="rId31"/>
    <p:sldId id="338" r:id="rId32"/>
    <p:sldId id="339" r:id="rId33"/>
    <p:sldId id="340" r:id="rId34"/>
    <p:sldId id="341" r:id="rId35"/>
    <p:sldId id="342" r:id="rId36"/>
    <p:sldId id="343" r:id="rId37"/>
    <p:sldId id="344" r:id="rId38"/>
    <p:sldId id="345" r:id="rId39"/>
    <p:sldId id="346" r:id="rId40"/>
    <p:sldId id="347" r:id="rId41"/>
    <p:sldId id="348" r:id="rId42"/>
    <p:sldId id="349" r:id="rId43"/>
    <p:sldId id="350" r:id="rId44"/>
    <p:sldId id="351" r:id="rId45"/>
    <p:sldId id="352" r:id="rId46"/>
    <p:sldId id="353" r:id="rId47"/>
    <p:sldId id="354" r:id="rId48"/>
    <p:sldId id="364" r:id="rId49"/>
    <p:sldId id="355" r:id="rId50"/>
    <p:sldId id="356" r:id="rId5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097F"/>
    <a:srgbClr val="040B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0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-90" y="-82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slide" Target="slides/slide38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tableStyles" Target="tableStyles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1.xml"/><Relationship Id="rId4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_____Microsoft_Office_Excel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ru-RU" sz="2000" b="1" baseline="0" dirty="0">
                <a:solidFill>
                  <a:schemeClr val="bg1"/>
                </a:solidFill>
              </a:rPr>
              <a:t>Объем инвестиций в основной капитал (за исключением бюджетных средств) в расчете на 1 человека населения, рублей</a:t>
            </a:r>
          </a:p>
        </c:rich>
      </c:tx>
      <c:layout>
        <c:manualLayout>
          <c:xMode val="edge"/>
          <c:yMode val="edge"/>
          <c:x val="0.11058934856915943"/>
          <c:y val="1.1431566161875342E-2"/>
        </c:manualLayout>
      </c:layout>
      <c:spPr>
        <a:noFill/>
        <a:ln w="27333">
          <a:noFill/>
        </a:ln>
      </c:spPr>
    </c:title>
    <c:plotArea>
      <c:layout>
        <c:manualLayout>
          <c:layoutTarget val="inner"/>
          <c:xMode val="edge"/>
          <c:yMode val="edge"/>
          <c:x val="3.1126341306905281E-2"/>
          <c:y val="0.27596417500407888"/>
          <c:w val="0.93774731738618966"/>
          <c:h val="0.57809987843883981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Объем инвестиций в основной капитал (за исключением бюджетных средств) в расчете на 1 человека населения, рублей</c:v>
                </c:pt>
              </c:strCache>
            </c:strRef>
          </c:tx>
          <c:spPr>
            <a:solidFill>
              <a:srgbClr val="92D050"/>
            </a:solidFill>
            <a:ln>
              <a:noFill/>
            </a:ln>
            <a:effectLst/>
            <a:scene3d>
              <a:camera prst="orthographicFront"/>
              <a:lightRig rig="contrasting" dir="t"/>
            </a:scene3d>
            <a:sp3d prstMaterial="dkEdge">
              <a:bevelT prst="relaxedInset"/>
              <a:bevelB prst="relaxedInset"/>
            </a:sp3d>
          </c:spPr>
          <c:dLbls>
            <c:dLbl>
              <c:idx val="0"/>
              <c:layout>
                <c:manualLayout>
                  <c:x val="1.4361475829542893E-3"/>
                  <c:y val="0.13965080196038587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034F-406A-8325-EBE052080E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4.0712461667773304E-3"/>
                  <c:y val="0.14630087607729339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034F-406A-8325-EBE052080E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6.54932375653728E-3"/>
                  <c:y val="0.13160372725544275"/>
                </c:manualLayout>
              </c:layout>
              <c:dLblPos val="outEnd"/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034F-406A-8325-EBE052080E66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 w="27333">
                <a:noFill/>
              </a:ln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outEnd"/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Лист1!$A$4:$A$6</c:f>
              <c:strCache>
                <c:ptCount val="3"/>
                <c:pt idx="0">
                  <c:v>2015г</c:v>
                </c:pt>
                <c:pt idx="1">
                  <c:v>2016г</c:v>
                </c:pt>
                <c:pt idx="2">
                  <c:v>2017г</c:v>
                </c:pt>
              </c:strCache>
            </c:strRef>
          </c:cat>
          <c:val>
            <c:numRef>
              <c:f>Лист1!$B$4:$B$6</c:f>
              <c:numCache>
                <c:formatCode>General</c:formatCode>
                <c:ptCount val="3"/>
                <c:pt idx="0">
                  <c:v>15214</c:v>
                </c:pt>
                <c:pt idx="1">
                  <c:v>9302</c:v>
                </c:pt>
                <c:pt idx="2">
                  <c:v>14009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034F-406A-8325-EBE052080E66}"/>
            </c:ext>
          </c:extLst>
        </c:ser>
        <c:dLbls/>
        <c:gapWidth val="112"/>
        <c:overlap val="-52"/>
        <c:axId val="105945728"/>
        <c:axId val="105836928"/>
      </c:barChart>
      <c:catAx>
        <c:axId val="105945728"/>
        <c:scaling>
          <c:orientation val="minMax"/>
        </c:scaling>
        <c:axPos val="b"/>
        <c:numFmt formatCode="General" sourceLinked="1"/>
        <c:tickLblPos val="nextTo"/>
        <c:spPr>
          <a:ln w="13712" cmpd="thinThick">
            <a:solidFill>
              <a:schemeClr val="accent1"/>
            </a:solidFill>
          </a:ln>
        </c:spPr>
        <c:txPr>
          <a:bodyPr rot="-6000000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5836928"/>
        <c:crosses val="autoZero"/>
        <c:auto val="1"/>
        <c:lblAlgn val="ctr"/>
        <c:lblOffset val="100"/>
      </c:catAx>
      <c:valAx>
        <c:axId val="105836928"/>
        <c:scaling>
          <c:orientation val="minMax"/>
        </c:scaling>
        <c:delete val="1"/>
        <c:axPos val="l"/>
        <c:numFmt formatCode="General" sourceLinked="1"/>
        <c:tickLblPos val="nextTo"/>
        <c:crossAx val="105945728"/>
        <c:crosses val="autoZero"/>
        <c:crossBetween val="between"/>
      </c:valAx>
      <c:spPr>
        <a:noFill/>
        <a:ln w="28153">
          <a:noFill/>
        </a:ln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20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solidFill>
                  <a:schemeClr val="bg1"/>
                </a:solidFill>
              </a:rPr>
              <a:t>Динамика инвестиций в основной капитал без учета бюджетных средств</a:t>
            </a:r>
          </a:p>
          <a:p>
            <a:pPr>
              <a:defRPr sz="2000" b="1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ru-RU" sz="2000" b="1" dirty="0">
                <a:solidFill>
                  <a:schemeClr val="bg1"/>
                </a:solidFill>
              </a:rPr>
              <a:t>(млн. рублей)</a:t>
            </a:r>
          </a:p>
        </c:rich>
      </c:tx>
      <c:layout>
        <c:manualLayout>
          <c:xMode val="edge"/>
          <c:yMode val="edge"/>
          <c:x val="8.7940631800830477E-2"/>
          <c:y val="1.6985267487202207E-2"/>
        </c:manualLayout>
      </c:layout>
      <c:spPr>
        <a:noFill/>
        <a:ln>
          <a:noFill/>
        </a:ln>
        <a:effectLst/>
      </c:spPr>
    </c:title>
    <c:view3D>
      <c:depthPercent val="100"/>
      <c:rAngAx val="1"/>
    </c:view3D>
    <c:floor>
      <c:spPr>
        <a:noFill/>
        <a:ln>
          <a:noFill/>
        </a:ln>
        <a:effectLst/>
        <a:sp3d/>
      </c:spPr>
    </c:floor>
    <c:sideWall>
      <c:spPr>
        <a:noFill/>
        <a:ln>
          <a:noFill/>
        </a:ln>
        <a:effectLst/>
        <a:sp3d/>
      </c:spPr>
    </c:sideWall>
    <c:backWall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7.2852273476721546E-2"/>
          <c:y val="0.27493494386810835"/>
          <c:w val="0.87862914187453478"/>
          <c:h val="0.60193271463055997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2015г</c:v>
                </c:pt>
              </c:strCache>
            </c:strRef>
          </c:tx>
          <c:spPr>
            <a:solidFill>
              <a:srgbClr val="FFFF00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-6.8519362996545029E-3"/>
                  <c:y val="0.13501752770245704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256-4498-8C6A-BE5E1BA5F19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Инвестиции без бюджетных средств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338.9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E256-4498-8C6A-BE5E1BA5F19A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2016г</c:v>
                </c:pt>
              </c:strCache>
            </c:strRef>
          </c:tx>
          <c:spPr>
            <a:solidFill>
              <a:srgbClr val="FFCC99"/>
            </a:solidFill>
            <a:ln>
              <a:noFill/>
            </a:ln>
            <a:effectLst/>
            <a:sp3d/>
          </c:spPr>
          <c:dLbls>
            <c:dLbl>
              <c:idx val="0"/>
              <c:layout>
                <c:manualLayout>
                  <c:x val="-7.0541172994172856E-3"/>
                  <c:y val="0.11958689235855352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E256-4498-8C6A-BE5E1BA5F19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Инвестиции без бюджетных средств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218.5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E256-4498-8C6A-BE5E1BA5F19A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2017г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dPt>
            <c:idx val="0"/>
            <c:spPr>
              <a:solidFill>
                <a:srgbClr val="92D050"/>
              </a:solidFill>
              <a:ln>
                <a:noFill/>
              </a:ln>
              <a:effectLst/>
              <a:sp3d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256-4498-8C6A-BE5E1BA5F19A}"/>
              </c:ext>
            </c:extLst>
          </c:dPt>
          <c:dLbls>
            <c:dLbl>
              <c:idx val="0"/>
              <c:layout>
                <c:manualLayout>
                  <c:x val="0"/>
                  <c:y val="0.13887551535361151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5-E256-4498-8C6A-BE5E1BA5F19A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</c:f>
              <c:strCache>
                <c:ptCount val="1"/>
                <c:pt idx="0">
                  <c:v>Инвестиции без бюджетных средств</c:v>
                </c:pt>
              </c:strCache>
            </c:strRef>
          </c:cat>
          <c:val>
            <c:numRef>
              <c:f>Лист1!$D$2</c:f>
              <c:numCache>
                <c:formatCode>General</c:formatCode>
                <c:ptCount val="1"/>
                <c:pt idx="0">
                  <c:v>327.10000000000002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E256-4498-8C6A-BE5E1BA5F19A}"/>
            </c:ext>
          </c:extLst>
        </c:ser>
        <c:dLbls>
          <c:showVal val="1"/>
        </c:dLbls>
        <c:gapWidth val="70"/>
        <c:gapDepth val="50"/>
        <c:shape val="box"/>
        <c:axId val="106629760"/>
        <c:axId val="106709376"/>
        <c:axId val="0"/>
      </c:bar3DChart>
      <c:catAx>
        <c:axId val="106629760"/>
        <c:scaling>
          <c:orientation val="minMax"/>
        </c:scaling>
        <c:delete val="1"/>
        <c:axPos val="b"/>
        <c:numFmt formatCode="General" sourceLinked="1"/>
        <c:majorTickMark val="none"/>
        <c:tickLblPos val="nextTo"/>
        <c:crossAx val="106709376"/>
        <c:crosses val="autoZero"/>
        <c:auto val="1"/>
        <c:lblAlgn val="ctr"/>
        <c:lblOffset val="100"/>
      </c:catAx>
      <c:valAx>
        <c:axId val="106709376"/>
        <c:scaling>
          <c:orientation val="minMax"/>
        </c:scaling>
        <c:axPos val="l"/>
        <c:numFmt formatCode="General" sourceLinked="1"/>
        <c:maj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06629760"/>
        <c:crosses val="autoZero"/>
        <c:crossBetween val="between"/>
        <c:majorUnit val="100"/>
      </c:valAx>
      <c:spPr>
        <a:noFill/>
        <a:ln>
          <a:noFill/>
        </a:ln>
        <a:effectLst/>
      </c:spPr>
    </c:plotArea>
    <c:legend>
      <c:legendPos val="b"/>
      <c:layout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r>
              <a:rPr lang="ru-RU" sz="2000" dirty="0">
                <a:solidFill>
                  <a:schemeClr val="bg1"/>
                </a:solidFill>
              </a:rPr>
              <a:t>Динамика платных услуг населению</a:t>
            </a:r>
          </a:p>
        </c:rich>
      </c:tx>
      <c:layout>
        <c:manualLayout>
          <c:xMode val="edge"/>
          <c:yMode val="edge"/>
          <c:x val="0.12574328711152488"/>
          <c:y val="0"/>
        </c:manualLayout>
      </c:layout>
    </c:title>
    <c:plotArea>
      <c:layout>
        <c:manualLayout>
          <c:layoutTarget val="inner"/>
          <c:xMode val="edge"/>
          <c:yMode val="edge"/>
          <c:x val="3.7178345847028026E-2"/>
          <c:y val="0.10290456431535268"/>
          <c:w val="0.85697936329793367"/>
          <c:h val="0.48520264080913933"/>
        </c:manualLayout>
      </c:layout>
      <c:barChart>
        <c:barDir val="col"/>
        <c:grouping val="clustered"/>
        <c:ser>
          <c:idx val="2"/>
          <c:order val="1"/>
          <c:tx>
            <c:strRef>
              <c:f>Sheet1!$A$3</c:f>
              <c:strCache>
                <c:ptCount val="1"/>
                <c:pt idx="0">
                  <c:v>Объем платных услуг (млн. рублей)</c:v>
                </c:pt>
              </c:strCache>
            </c:strRef>
          </c:tx>
          <c:spPr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12700">
              <a:solidFill>
                <a:schemeClr val="accent4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-1.5432098765432103E-2"/>
                  <c:y val="0.28330319469559978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BDF7-445A-B1A3-B1B341A5CA9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1.1316741696017787E-16"/>
                  <c:y val="0.26522001205545515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BDF7-445A-B1A3-B1B341A5CA9B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solidFill>
                      <a:schemeClr val="accent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Sheet1!$C$1:$D$1</c:f>
              <c:strCache>
                <c:ptCount val="2"/>
                <c:pt idx="0">
                  <c:v>2016г</c:v>
                </c:pt>
                <c:pt idx="1">
                  <c:v>2017г</c:v>
                </c:pt>
              </c:strCache>
            </c:strRef>
          </c:cat>
          <c:val>
            <c:numRef>
              <c:f>Sheet1!$C$3:$D$3</c:f>
              <c:numCache>
                <c:formatCode>General</c:formatCode>
                <c:ptCount val="2"/>
                <c:pt idx="0">
                  <c:v>421</c:v>
                </c:pt>
                <c:pt idx="1">
                  <c:v>429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DF7-445A-B1A3-B1B341A5CA9B}"/>
            </c:ext>
          </c:extLst>
        </c:ser>
        <c:dLbls>
          <c:showVal val="1"/>
        </c:dLbls>
        <c:axId val="125993344"/>
        <c:axId val="125994880"/>
      </c:barChar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% к предыдущему году (в сопоставимых ценах)</c:v>
                </c:pt>
              </c:strCache>
            </c:strRef>
          </c:tx>
          <c:spPr>
            <a:ln w="19050">
              <a:solidFill>
                <a:srgbClr val="FF0000"/>
              </a:solidFill>
              <a:prstDash val="solid"/>
            </a:ln>
          </c:spPr>
          <c:marker>
            <c:symbol val="diamond"/>
            <c:size val="3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5.5773689283371508E-2"/>
                  <c:y val="6.3653029231603778E-2"/>
                </c:manualLayout>
              </c:layout>
              <c:tx>
                <c:rich>
                  <a:bodyPr/>
                  <a:lstStyle/>
                  <a:p>
                    <a:fld id="{8E19A0D7-A9B8-402D-BB98-5A2271E0217B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BDF7-445A-B1A3-B1B341A5CA9B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4.4330549168105332E-2"/>
                  <c:y val="2.9915757178378386E-2"/>
                </c:manualLayout>
              </c:layout>
              <c:tx>
                <c:rich>
                  <a:bodyPr/>
                  <a:lstStyle/>
                  <a:p>
                    <a:fld id="{8E140578-7D41-4CAD-A5EA-1C1037E170D2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%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BDF7-445A-B1A3-B1B341A5CA9B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solidFill>
                        <a:srgbClr val="FF0000"/>
                      </a:solidFill>
                    </a:ln>
                  </c:spPr>
                </c15:leaderLines>
              </c:ext>
            </c:extLst>
          </c:dLbls>
          <c:cat>
            <c:strRef>
              <c:f>Sheet1!$C$1:$D$1</c:f>
              <c:strCache>
                <c:ptCount val="2"/>
                <c:pt idx="0">
                  <c:v>2016г</c:v>
                </c:pt>
                <c:pt idx="1">
                  <c:v>2017г</c:v>
                </c:pt>
              </c:strCache>
            </c:strRef>
          </c:cat>
          <c:val>
            <c:numRef>
              <c:f>Sheet1!$C$2:$D$2</c:f>
              <c:numCache>
                <c:formatCode>General</c:formatCode>
                <c:ptCount val="2"/>
                <c:pt idx="0">
                  <c:v>100.1</c:v>
                </c:pt>
                <c:pt idx="1">
                  <c:v>101.8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BDF7-445A-B1A3-B1B341A5CA9B}"/>
            </c:ext>
          </c:extLst>
        </c:ser>
        <c:dLbls>
          <c:showVal val="1"/>
        </c:dLbls>
        <c:marker val="1"/>
        <c:axId val="125490304"/>
        <c:axId val="125491840"/>
      </c:lineChart>
      <c:catAx>
        <c:axId val="125490304"/>
        <c:scaling>
          <c:orientation val="minMax"/>
        </c:scaling>
        <c:axPos val="b"/>
        <c:numFmt formatCode="General" sourceLinked="1"/>
        <c:tickLblPos val="nextTo"/>
        <c:spPr>
          <a:ln w="186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25491840"/>
        <c:crosses val="autoZero"/>
        <c:auto val="1"/>
        <c:lblAlgn val="ctr"/>
        <c:lblOffset val="100"/>
      </c:catAx>
      <c:valAx>
        <c:axId val="125491840"/>
        <c:scaling>
          <c:orientation val="minMax"/>
          <c:max val="105"/>
          <c:min val="90"/>
        </c:scaling>
        <c:axPos val="l"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25490304"/>
        <c:crosses val="autoZero"/>
        <c:crossBetween val="between"/>
        <c:majorUnit val="8"/>
      </c:valAx>
      <c:catAx>
        <c:axId val="125993344"/>
        <c:scaling>
          <c:orientation val="minMax"/>
        </c:scaling>
        <c:delete val="1"/>
        <c:axPos val="b"/>
        <c:numFmt formatCode="General" sourceLinked="1"/>
        <c:tickLblPos val="nextTo"/>
        <c:crossAx val="125994880"/>
        <c:crosses val="autoZero"/>
        <c:auto val="1"/>
        <c:lblAlgn val="ctr"/>
        <c:lblOffset val="100"/>
      </c:catAx>
      <c:valAx>
        <c:axId val="125994880"/>
        <c:scaling>
          <c:orientation val="minMax"/>
          <c:max val="500"/>
          <c:min val="0"/>
        </c:scaling>
        <c:axPos val="r"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25993344"/>
        <c:crosses val="max"/>
        <c:crossBetween val="between"/>
        <c:majorUnit val="400"/>
      </c:valAx>
      <c:spPr>
        <a:noFill/>
        <a:ln w="25341">
          <a:noFill/>
        </a:ln>
      </c:spPr>
    </c:plotArea>
    <c:legend>
      <c:legendPos val="b"/>
      <c:layout>
        <c:manualLayout>
          <c:xMode val="edge"/>
          <c:yMode val="edge"/>
          <c:x val="0"/>
          <c:y val="0.69394142187922714"/>
          <c:w val="1"/>
          <c:h val="0.30605857812077292"/>
        </c:manualLayout>
      </c:layout>
      <c:spPr>
        <a:noFill/>
        <a:ln w="14888">
          <a:noFill/>
        </a:ln>
      </c:spPr>
      <c:txPr>
        <a:bodyPr/>
        <a:lstStyle/>
        <a:p>
          <a:pPr>
            <a:defRPr sz="1800" b="1" i="0" u="none" strike="noStrike" baseline="0">
              <a:solidFill>
                <a:schemeClr val="bg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055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>
                <a:solidFill>
                  <a:schemeClr val="bg1"/>
                </a:solidFill>
              </a:defRPr>
            </a:pPr>
            <a:r>
              <a:rPr lang="ru-RU" sz="2000" dirty="0">
                <a:solidFill>
                  <a:schemeClr val="bg1"/>
                </a:solidFill>
              </a:rPr>
              <a:t>Динамика оборота общественного</a:t>
            </a:r>
            <a:r>
              <a:rPr lang="ru-RU" sz="2000" baseline="0" dirty="0">
                <a:solidFill>
                  <a:schemeClr val="bg1"/>
                </a:solidFill>
              </a:rPr>
              <a:t> питания</a:t>
            </a:r>
            <a:endParaRPr lang="ru-RU" sz="2000" dirty="0">
              <a:solidFill>
                <a:schemeClr val="bg1"/>
              </a:solidFill>
            </a:endParaRPr>
          </a:p>
        </c:rich>
      </c:tx>
      <c:layout>
        <c:manualLayout>
          <c:xMode val="edge"/>
          <c:yMode val="edge"/>
          <c:x val="0.13509899713106507"/>
          <c:y val="0"/>
        </c:manualLayout>
      </c:layout>
    </c:title>
    <c:plotArea>
      <c:layout>
        <c:manualLayout>
          <c:layoutTarget val="inner"/>
          <c:xMode val="edge"/>
          <c:yMode val="edge"/>
          <c:x val="5.4546569861083152E-2"/>
          <c:y val="2.9742408928310649E-2"/>
          <c:w val="0.85697936329793367"/>
          <c:h val="0.48520264080913933"/>
        </c:manualLayout>
      </c:layout>
      <c:barChart>
        <c:barDir val="col"/>
        <c:grouping val="clustered"/>
        <c:ser>
          <c:idx val="2"/>
          <c:order val="1"/>
          <c:tx>
            <c:strRef>
              <c:f>Sheet1!$A$3</c:f>
              <c:strCache>
                <c:ptCount val="1"/>
                <c:pt idx="0">
                  <c:v>Объем оборота общественного питания (млн. рублей)</c:v>
                </c:pt>
              </c:strCache>
            </c:strRef>
          </c:tx>
          <c:spPr>
            <a:gradFill flip="none" rotWithShape="1">
              <a:gsLst>
                <a:gs pos="0">
                  <a:srgbClr val="92D050">
                    <a:shade val="30000"/>
                    <a:satMod val="115000"/>
                  </a:srgbClr>
                </a:gs>
                <a:gs pos="50000">
                  <a:srgbClr val="92D050">
                    <a:shade val="67500"/>
                    <a:satMod val="115000"/>
                  </a:srgbClr>
                </a:gs>
                <a:gs pos="100000">
                  <a:srgbClr val="92D05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12700">
              <a:solidFill>
                <a:schemeClr val="accent4">
                  <a:lumMod val="50000"/>
                </a:schemeClr>
              </a:solidFill>
            </a:ln>
          </c:spPr>
          <c:dLbls>
            <c:dLbl>
              <c:idx val="0"/>
              <c:layout>
                <c:manualLayout>
                  <c:x val="-1.5694224376979497E-3"/>
                  <c:y val="0.24346903193353359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E208-4897-B388-EFCC982C2F2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7725225982422647E-3"/>
                  <c:y val="0.21542755586084575"/>
                </c:manualLayout>
              </c:layout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E208-4897-B388-EFCC982C2F22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sysClr val="window" lastClr="FFFFFF"/>
              </a:solidFill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 b="1">
                    <a:solidFill>
                      <a:schemeClr val="accent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Sheet1!$C$1:$D$1</c:f>
              <c:strCache>
                <c:ptCount val="2"/>
                <c:pt idx="0">
                  <c:v>2016г</c:v>
                </c:pt>
                <c:pt idx="1">
                  <c:v>2017г</c:v>
                </c:pt>
              </c:strCache>
            </c:strRef>
          </c:cat>
          <c:val>
            <c:numRef>
              <c:f>Sheet1!$C$3:$D$3</c:f>
              <c:numCache>
                <c:formatCode>General</c:formatCode>
                <c:ptCount val="2"/>
                <c:pt idx="0">
                  <c:v>23.9</c:v>
                </c:pt>
                <c:pt idx="1">
                  <c:v>23.5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E208-4897-B388-EFCC982C2F22}"/>
            </c:ext>
          </c:extLst>
        </c:ser>
        <c:dLbls>
          <c:showVal val="1"/>
        </c:dLbls>
        <c:axId val="125934976"/>
        <c:axId val="125953152"/>
      </c:barChart>
      <c:lineChart>
        <c:grouping val="standard"/>
        <c:ser>
          <c:idx val="0"/>
          <c:order val="0"/>
          <c:tx>
            <c:strRef>
              <c:f>Sheet1!$A$2</c:f>
              <c:strCache>
                <c:ptCount val="1"/>
                <c:pt idx="0">
                  <c:v>% к предыдущему году (в сопоставимых ценах)</c:v>
                </c:pt>
              </c:strCache>
            </c:strRef>
          </c:tx>
          <c:spPr>
            <a:ln w="19050">
              <a:solidFill>
                <a:srgbClr val="FF0000"/>
              </a:solidFill>
              <a:prstDash val="solid"/>
            </a:ln>
          </c:spPr>
          <c:marker>
            <c:symbol val="diamond"/>
            <c:size val="3"/>
            <c:spPr>
              <a:solidFill>
                <a:srgbClr val="FF0000"/>
              </a:solidFill>
              <a:ln>
                <a:solidFill>
                  <a:srgbClr val="FF0000"/>
                </a:solidFill>
                <a:prstDash val="solid"/>
              </a:ln>
            </c:spPr>
          </c:marker>
          <c:dLbls>
            <c:dLbl>
              <c:idx val="0"/>
              <c:layout>
                <c:manualLayout>
                  <c:x val="2.820434383603538E-2"/>
                  <c:y val="5.9295752587888557E-2"/>
                </c:manualLayout>
              </c:layout>
              <c:tx>
                <c:rich>
                  <a:bodyPr/>
                  <a:lstStyle/>
                  <a:p>
                    <a:fld id="{8E19A0D7-A9B8-402D-BB98-5A2271E0217B}" type="VALUE">
                      <a:rPr lang="en-US"/>
                      <a:pPr/>
                      <a:t>[ЗНАЧЕНИЕ]</a:t>
                    </a:fld>
                    <a:r>
                      <a:rPr lang="en-US"/>
                      <a:t>%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E208-4897-B388-EFCC982C2F22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>
                <c:manualLayout>
                  <c:x val="3.4471949205263135E-2"/>
                  <c:y val="3.8630650141308218E-2"/>
                </c:manualLayout>
              </c:layout>
              <c:tx>
                <c:rich>
                  <a:bodyPr/>
                  <a:lstStyle/>
                  <a:p>
                    <a:fld id="{8E140578-7D41-4CAD-A5EA-1C1037E170D2}" type="VALUE">
                      <a:rPr lang="en-US" smtClean="0"/>
                      <a:pPr/>
                      <a:t>[ЗНАЧЕНИЕ]</a:t>
                    </a:fld>
                    <a:r>
                      <a:rPr lang="en-US" dirty="0"/>
                      <a:t>%</a:t>
                    </a:r>
                  </a:p>
                </c:rich>
              </c:tx>
              <c:showVal val="1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E208-4897-B388-EFCC982C2F22}"/>
                </c:ex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2000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>
                      <a:solidFill>
                        <a:srgbClr val="FF0000"/>
                      </a:solidFill>
                    </a:ln>
                  </c:spPr>
                </c15:leaderLines>
              </c:ext>
            </c:extLst>
          </c:dLbls>
          <c:cat>
            <c:strRef>
              <c:f>Sheet1!$C$1:$D$1</c:f>
              <c:strCache>
                <c:ptCount val="2"/>
                <c:pt idx="0">
                  <c:v>2016г</c:v>
                </c:pt>
                <c:pt idx="1">
                  <c:v>2017г</c:v>
                </c:pt>
              </c:strCache>
            </c:strRef>
          </c:cat>
          <c:val>
            <c:numRef>
              <c:f>Sheet1!$C$2:$D$2</c:f>
              <c:numCache>
                <c:formatCode>General</c:formatCode>
                <c:ptCount val="2"/>
                <c:pt idx="0">
                  <c:v>92.2</c:v>
                </c:pt>
                <c:pt idx="1">
                  <c:v>94.8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E208-4897-B388-EFCC982C2F22}"/>
            </c:ext>
          </c:extLst>
        </c:ser>
        <c:dLbls>
          <c:showVal val="1"/>
        </c:dLbls>
        <c:marker val="1"/>
        <c:axId val="125931904"/>
        <c:axId val="125933440"/>
      </c:lineChart>
      <c:catAx>
        <c:axId val="125931904"/>
        <c:scaling>
          <c:orientation val="minMax"/>
        </c:scaling>
        <c:axPos val="b"/>
        <c:numFmt formatCode="General" sourceLinked="1"/>
        <c:tickLblPos val="nextTo"/>
        <c:spPr>
          <a:ln w="1862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25933440"/>
        <c:crosses val="autoZero"/>
        <c:auto val="1"/>
        <c:lblAlgn val="ctr"/>
        <c:lblOffset val="100"/>
      </c:catAx>
      <c:valAx>
        <c:axId val="125933440"/>
        <c:scaling>
          <c:orientation val="minMax"/>
          <c:max val="100"/>
          <c:min val="80"/>
        </c:scaling>
        <c:axPos val="l"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25931904"/>
        <c:crosses val="autoZero"/>
        <c:crossBetween val="between"/>
        <c:majorUnit val="8"/>
      </c:valAx>
      <c:catAx>
        <c:axId val="125934976"/>
        <c:scaling>
          <c:orientation val="minMax"/>
        </c:scaling>
        <c:delete val="1"/>
        <c:axPos val="b"/>
        <c:numFmt formatCode="General" sourceLinked="1"/>
        <c:tickLblPos val="nextTo"/>
        <c:crossAx val="125953152"/>
        <c:crosses val="autoZero"/>
        <c:auto val="1"/>
        <c:lblAlgn val="ctr"/>
        <c:lblOffset val="100"/>
      </c:catAx>
      <c:valAx>
        <c:axId val="125953152"/>
        <c:scaling>
          <c:orientation val="minMax"/>
          <c:max val="26"/>
          <c:min val="20"/>
        </c:scaling>
        <c:axPos val="r"/>
        <c:numFmt formatCode="General" sourceLinked="1"/>
        <c:tickLblPos val="nextTo"/>
        <c:txPr>
          <a:bodyPr/>
          <a:lstStyle/>
          <a:p>
            <a:pPr>
              <a:defRPr sz="800"/>
            </a:pPr>
            <a:endParaRPr lang="ru-RU"/>
          </a:p>
        </c:txPr>
        <c:crossAx val="125934976"/>
        <c:crosses val="max"/>
        <c:crossBetween val="between"/>
        <c:majorUnit val="400"/>
      </c:valAx>
      <c:spPr>
        <a:noFill/>
        <a:ln w="25341">
          <a:noFill/>
        </a:ln>
      </c:spPr>
    </c:plotArea>
    <c:legend>
      <c:legendPos val="b"/>
      <c:legendEntry>
        <c:idx val="0"/>
        <c:txPr>
          <a:bodyPr/>
          <a:lstStyle/>
          <a:p>
            <a:pPr>
              <a:defRPr sz="1800" b="1" i="0" u="none" strike="noStrike" baseline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</c:legendEntry>
      <c:layout>
        <c:manualLayout>
          <c:xMode val="edge"/>
          <c:yMode val="edge"/>
          <c:x val="0"/>
          <c:y val="0.62637902632769771"/>
          <c:w val="1"/>
          <c:h val="0.2746525590377783"/>
        </c:manualLayout>
      </c:layout>
      <c:spPr>
        <a:noFill/>
        <a:ln w="14888">
          <a:noFill/>
        </a:ln>
      </c:spPr>
      <c:txPr>
        <a:bodyPr/>
        <a:lstStyle/>
        <a:p>
          <a:pPr>
            <a:defRPr sz="1800" b="1" i="0" u="none" strike="noStrike" baseline="0">
              <a:solidFill>
                <a:schemeClr val="bg1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spPr>
    <a:noFill/>
    <a:ln>
      <a:noFill/>
    </a:ln>
  </c:spPr>
  <c:txPr>
    <a:bodyPr/>
    <a:lstStyle/>
    <a:p>
      <a:pPr>
        <a:defRPr sz="1055" b="1" i="0" u="none" strike="noStrike" baseline="0">
          <a:solidFill>
            <a:schemeClr val="tx1"/>
          </a:solidFill>
          <a:latin typeface="Times New Roman"/>
          <a:ea typeface="Times New Roman"/>
          <a:cs typeface="Times New Roman"/>
        </a:defRPr>
      </a:pPr>
      <a:endParaRPr lang="ru-RU"/>
    </a:p>
  </c:txPr>
  <c:externalData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7"/>
  <c:chart>
    <c:autoTitleDeleted val="1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0"/>
            <c:spPr>
              <a:solidFill>
                <a:schemeClr val="accent5">
                  <a:shade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A320-4D84-A1DC-E96B9553A0F6}"/>
              </c:ext>
            </c:extLst>
          </c:dPt>
          <c:dPt>
            <c:idx val="1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A320-4D84-A1DC-E96B9553A0F6}"/>
              </c:ext>
            </c:extLst>
          </c:dPt>
          <c:dPt>
            <c:idx val="2"/>
            <c:spPr>
              <a:solidFill>
                <a:schemeClr val="accent5">
                  <a:tint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A320-4D84-A1DC-E96B9553A0F6}"/>
              </c:ext>
            </c:extLst>
          </c:dPt>
          <c:cat>
            <c:strRef>
              <c:f>Лист1!$A$2:$A$4</c:f>
              <c:strCache>
                <c:ptCount val="3"/>
                <c:pt idx="0">
                  <c:v>Кв. 1</c:v>
                </c:pt>
                <c:pt idx="1">
                  <c:v>Кв. 2</c:v>
                </c:pt>
                <c:pt idx="2">
                  <c:v>Кв. 3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4687</c:v>
                </c:pt>
                <c:pt idx="1">
                  <c:v>960</c:v>
                </c:pt>
                <c:pt idx="2">
                  <c:v>297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320-4D84-A1DC-E96B9553A0F6}"/>
            </c:ext>
          </c:extLst>
        </c:ser>
        <c:dLbls/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8">
  <a:schemeClr val="accent5"/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4" Type="http://schemas.openxmlformats.org/officeDocument/2006/relationships/image" Target="../media/image11.png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69.png"/><Relationship Id="rId1" Type="http://schemas.openxmlformats.org/officeDocument/2006/relationships/image" Target="../media/image71.png"/><Relationship Id="rId4" Type="http://schemas.openxmlformats.org/officeDocument/2006/relationships/image" Target="../media/image73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image" Target="../media/image14.png"/></Relationships>
</file>

<file path=ppt/diagrams/_rels/data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.png"/></Relationships>
</file>

<file path=ppt/diagrams/_rels/data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9.jpg"/><Relationship Id="rId1" Type="http://schemas.openxmlformats.org/officeDocument/2006/relationships/image" Target="../media/image8.jpg"/><Relationship Id="rId4" Type="http://schemas.openxmlformats.org/officeDocument/2006/relationships/image" Target="../media/image111.png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1.png"/><Relationship Id="rId2" Type="http://schemas.openxmlformats.org/officeDocument/2006/relationships/image" Target="../media/image691.png"/><Relationship Id="rId1" Type="http://schemas.openxmlformats.org/officeDocument/2006/relationships/image" Target="../media/image711.png"/><Relationship Id="rId4" Type="http://schemas.openxmlformats.org/officeDocument/2006/relationships/image" Target="../media/image731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image" Target="../media/image141.png"/></Relationships>
</file>

<file path=ppt/diagrams/_rels/drawing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81.png"/></Relationships>
</file>

<file path=ppt/diagrams/_rels/drawing9.xml.rels><?xml version="1.0" encoding="UTF-8" standalone="yes"?>
<Relationships xmlns="http://schemas.openxmlformats.org/package/2006/relationships"><Relationship Id="rId1" Type="http://schemas.openxmlformats.org/officeDocument/2006/relationships/image" Target="../media/image69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A1DD851-13EB-40CE-91BC-B57846827C45}" type="doc">
      <dgm:prSet loTypeId="urn:microsoft.com/office/officeart/2005/8/layout/vList3#1" loCatId="list" qsTypeId="urn:microsoft.com/office/officeart/2005/8/quickstyle/simple1" qsCatId="simple" csTypeId="urn:microsoft.com/office/officeart/2005/8/colors/accent1_2" csCatId="accent1" phldr="1"/>
      <dgm:spPr/>
    </dgm:pt>
    <dgm:pt modelId="{A4694576-8A3E-429A-B641-07E4A1F98461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ECFF"/>
        </a:solidFill>
        <a:ln w="28575">
          <a:solidFill>
            <a:srgbClr val="0070C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360363" indent="0" algn="l" defTabSz="540000"/>
          <a:r>
            <a:rPr lang="ru-RU" sz="1800" b="1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Посевная площадь зерновых и зернобобовых 39433га</a:t>
          </a:r>
        </a:p>
      </dgm:t>
    </dgm:pt>
    <dgm:pt modelId="{2496CC6C-B322-4188-9D4D-17ED873E183B}" type="parTrans" cxnId="{36BC722D-D7F5-42A4-BABC-06D2D8BB2F2A}">
      <dgm:prSet/>
      <dgm:spPr/>
      <dgm:t>
        <a:bodyPr/>
        <a:lstStyle/>
        <a:p>
          <a:endParaRPr lang="ru-RU"/>
        </a:p>
      </dgm:t>
    </dgm:pt>
    <dgm:pt modelId="{0451675E-6A44-4FE7-8B85-176876327ADE}" type="sibTrans" cxnId="{36BC722D-D7F5-42A4-BABC-06D2D8BB2F2A}">
      <dgm:prSet/>
      <dgm:spPr/>
      <dgm:t>
        <a:bodyPr/>
        <a:lstStyle/>
        <a:p>
          <a:endParaRPr lang="ru-RU"/>
        </a:p>
      </dgm:t>
    </dgm:pt>
    <dgm:pt modelId="{EBCFD42D-A283-4191-8450-7287A28638E2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ECFF"/>
        </a:solidFill>
        <a:ln w="28575">
          <a:solidFill>
            <a:srgbClr val="0070C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88900" indent="0" algn="l"/>
          <a:r>
            <a:rPr lang="ru-RU" sz="1800" b="1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Произведено зерна –                       68,6 тыс. тонн</a:t>
          </a:r>
        </a:p>
      </dgm:t>
    </dgm:pt>
    <dgm:pt modelId="{C8ADFBFF-49C4-4E21-91AB-11851840EF60}" type="parTrans" cxnId="{8FFD7DC7-4D5E-4769-BCD5-E946703B6DDE}">
      <dgm:prSet/>
      <dgm:spPr/>
      <dgm:t>
        <a:bodyPr/>
        <a:lstStyle/>
        <a:p>
          <a:endParaRPr lang="ru-RU"/>
        </a:p>
      </dgm:t>
    </dgm:pt>
    <dgm:pt modelId="{F6F01536-828C-4B23-B5FE-7F8C12D8F671}" type="sibTrans" cxnId="{8FFD7DC7-4D5E-4769-BCD5-E946703B6DDE}">
      <dgm:prSet/>
      <dgm:spPr/>
      <dgm:t>
        <a:bodyPr/>
        <a:lstStyle/>
        <a:p>
          <a:endParaRPr lang="ru-RU"/>
        </a:p>
      </dgm:t>
    </dgm:pt>
    <dgm:pt modelId="{DD6E4730-6E23-41A0-9C80-A1ED7C8285F7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ECFF"/>
        </a:solidFill>
        <a:ln w="28575">
          <a:solidFill>
            <a:srgbClr val="0070C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176213" indent="0" algn="l"/>
          <a:r>
            <a:rPr lang="ru-RU" sz="1800" b="1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6,3 % - доля района в </a:t>
          </a:r>
          <a:r>
            <a:rPr lang="ru-RU" sz="1800" b="1" dirty="0" err="1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общеобластном</a:t>
          </a:r>
          <a:r>
            <a:rPr lang="ru-RU" sz="1800" b="1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 производстве зерна</a:t>
          </a:r>
        </a:p>
      </dgm:t>
    </dgm:pt>
    <dgm:pt modelId="{FB96C78E-2216-4435-8460-9325218C6EFD}" type="parTrans" cxnId="{ED2C48B5-A938-4710-85C1-E55A534E0B23}">
      <dgm:prSet/>
      <dgm:spPr/>
      <dgm:t>
        <a:bodyPr/>
        <a:lstStyle/>
        <a:p>
          <a:endParaRPr lang="ru-RU"/>
        </a:p>
      </dgm:t>
    </dgm:pt>
    <dgm:pt modelId="{9E731166-D30A-4A9B-9E25-56879AFF8E8B}" type="sibTrans" cxnId="{ED2C48B5-A938-4710-85C1-E55A534E0B23}">
      <dgm:prSet/>
      <dgm:spPr/>
      <dgm:t>
        <a:bodyPr/>
        <a:lstStyle/>
        <a:p>
          <a:endParaRPr lang="ru-RU"/>
        </a:p>
      </dgm:t>
    </dgm:pt>
    <dgm:pt modelId="{801557C2-377E-4CC0-9252-944503543AA2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ECFF"/>
        </a:solidFill>
        <a:ln w="28575">
          <a:solidFill>
            <a:srgbClr val="0070C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268288" indent="0" algn="l"/>
          <a:r>
            <a:rPr lang="ru-RU" sz="1800" b="1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Урожайность зерновых –                17,4 ц / га </a:t>
          </a:r>
        </a:p>
      </dgm:t>
    </dgm:pt>
    <dgm:pt modelId="{C623A864-C371-47C9-A012-9677E2996D10}" type="parTrans" cxnId="{42B4CA14-8AC6-47E6-A4BE-0C1F049180CD}">
      <dgm:prSet/>
      <dgm:spPr/>
      <dgm:t>
        <a:bodyPr/>
        <a:lstStyle/>
        <a:p>
          <a:endParaRPr lang="ru-RU"/>
        </a:p>
      </dgm:t>
    </dgm:pt>
    <dgm:pt modelId="{B17D8157-7B43-4D03-9007-1D4AB4E43C7A}" type="sibTrans" cxnId="{42B4CA14-8AC6-47E6-A4BE-0C1F049180CD}">
      <dgm:prSet/>
      <dgm:spPr/>
      <dgm:t>
        <a:bodyPr/>
        <a:lstStyle/>
        <a:p>
          <a:endParaRPr lang="ru-RU"/>
        </a:p>
      </dgm:t>
    </dgm:pt>
    <dgm:pt modelId="{E2A507A4-D8AD-4242-B3A0-280CE5F38C82}" type="pres">
      <dgm:prSet presAssocID="{6A1DD851-13EB-40CE-91BC-B57846827C45}" presName="linearFlow" presStyleCnt="0">
        <dgm:presLayoutVars>
          <dgm:dir/>
          <dgm:resizeHandles val="exact"/>
        </dgm:presLayoutVars>
      </dgm:prSet>
      <dgm:spPr/>
    </dgm:pt>
    <dgm:pt modelId="{50CB12F3-CAF7-4332-A082-51F5E1A9464C}" type="pres">
      <dgm:prSet presAssocID="{A4694576-8A3E-429A-B641-07E4A1F98461}" presName="composite" presStyleCnt="0"/>
      <dgm:spPr/>
    </dgm:pt>
    <dgm:pt modelId="{C5B0DB53-5175-4D1E-9369-BD823231F7FF}" type="pres">
      <dgm:prSet presAssocID="{A4694576-8A3E-429A-B641-07E4A1F98461}" presName="imgShp" presStyleLbl="fgImgPlace1" presStyleIdx="0" presStyleCnt="4" custScaleX="98124" custScaleY="89872" custLinFactNeighborX="-28955" custLinFactNeighborY="2310"/>
      <dgm:spPr>
        <a:blipFill>
          <a:blip xmlns:r="http://schemas.openxmlformats.org/officeDocument/2006/relationships" r:embed="rId1"/>
          <a:stretch>
            <a:fillRect/>
          </a:stretch>
        </a:blipFill>
        <a:ln w="19050">
          <a:solidFill>
            <a:schemeClr val="accent1">
              <a:lumMod val="40000"/>
              <a:lumOff val="60000"/>
            </a:schemeClr>
          </a:solidFill>
        </a:ln>
      </dgm:spPr>
    </dgm:pt>
    <dgm:pt modelId="{83738284-645F-48EE-AD8C-B131D5DF6AC8}" type="pres">
      <dgm:prSet presAssocID="{A4694576-8A3E-429A-B641-07E4A1F98461}" presName="txShp" presStyleLbl="node1" presStyleIdx="0" presStyleCnt="4" custScaleX="119851" custScaleY="60814" custLinFactNeighborX="-7445" custLinFactNeighborY="-30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447EDFC-0294-4429-9A38-9C2F7DC3D3AA}" type="pres">
      <dgm:prSet presAssocID="{0451675E-6A44-4FE7-8B85-176876327ADE}" presName="spacing" presStyleCnt="0"/>
      <dgm:spPr/>
    </dgm:pt>
    <dgm:pt modelId="{CEA983DB-24AA-4B44-8951-953E4FEBAA96}" type="pres">
      <dgm:prSet presAssocID="{EBCFD42D-A283-4191-8450-7287A28638E2}" presName="composite" presStyleCnt="0"/>
      <dgm:spPr/>
    </dgm:pt>
    <dgm:pt modelId="{96978222-0A12-43F5-A01F-4AF54D16F966}" type="pres">
      <dgm:prSet presAssocID="{EBCFD42D-A283-4191-8450-7287A28638E2}" presName="imgShp" presStyleLbl="fgImgPlace1" presStyleIdx="1" presStyleCnt="4" custScaleX="95669" custScaleY="85191" custLinFactNeighborX="-17366" custLinFactNeighborY="-7872"/>
      <dgm:spPr>
        <a:blipFill>
          <a:blip xmlns:r="http://schemas.openxmlformats.org/officeDocument/2006/relationships" r:embed="rId2"/>
          <a:stretch>
            <a:fillRect/>
          </a:stretch>
        </a:blipFill>
        <a:ln w="19050">
          <a:solidFill>
            <a:schemeClr val="accent1">
              <a:lumMod val="40000"/>
              <a:lumOff val="60000"/>
            </a:schemeClr>
          </a:solidFill>
        </a:ln>
      </dgm:spPr>
    </dgm:pt>
    <dgm:pt modelId="{BAD616F5-3038-45C3-BA0F-C1A82BEF6B97}" type="pres">
      <dgm:prSet presAssocID="{EBCFD42D-A283-4191-8450-7287A28638E2}" presName="txShp" presStyleLbl="node1" presStyleIdx="1" presStyleCnt="4" custScaleX="107777" custScaleY="52378" custLinFactNeighborX="-2" custLinFactNeighborY="-941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07B41CC-95C4-4AA0-9EE0-90FB32C7E26B}" type="pres">
      <dgm:prSet presAssocID="{F6F01536-828C-4B23-B5FE-7F8C12D8F671}" presName="spacing" presStyleCnt="0"/>
      <dgm:spPr/>
    </dgm:pt>
    <dgm:pt modelId="{9A85E787-44F9-4C25-ACC8-148FB99524DE}" type="pres">
      <dgm:prSet presAssocID="{801557C2-377E-4CC0-9252-944503543AA2}" presName="composite" presStyleCnt="0"/>
      <dgm:spPr/>
    </dgm:pt>
    <dgm:pt modelId="{A8F55EDB-C0FC-4713-B82B-748D6801D8A5}" type="pres">
      <dgm:prSet presAssocID="{801557C2-377E-4CC0-9252-944503543AA2}" presName="imgShp" presStyleLbl="fgImgPlace1" presStyleIdx="2" presStyleCnt="4" custScaleX="98531" custScaleY="81578" custLinFactNeighborX="4789" custLinFactNeighborY="-23391"/>
      <dgm:spPr>
        <a:blipFill rotWithShape="1">
          <a:blip xmlns:r="http://schemas.openxmlformats.org/officeDocument/2006/relationships" r:embed="rId3"/>
          <a:stretch>
            <a:fillRect/>
          </a:stretch>
        </a:blipFill>
        <a:ln w="19050">
          <a:solidFill>
            <a:schemeClr val="accent1">
              <a:lumMod val="40000"/>
              <a:lumOff val="60000"/>
            </a:schemeClr>
          </a:solidFill>
        </a:ln>
      </dgm:spPr>
    </dgm:pt>
    <dgm:pt modelId="{CC117799-E1FB-42AF-A991-F2690DF822D2}" type="pres">
      <dgm:prSet presAssocID="{801557C2-377E-4CC0-9252-944503543AA2}" presName="txShp" presStyleLbl="node1" presStyleIdx="2" presStyleCnt="4" custScaleX="113911" custScaleY="52813" custLinFactNeighborX="3286" custLinFactNeighborY="-2556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DF0E0DEA-FD2C-4547-9B9A-CE6F7F5051BD}" type="pres">
      <dgm:prSet presAssocID="{B17D8157-7B43-4D03-9007-1D4AB4E43C7A}" presName="spacing" presStyleCnt="0"/>
      <dgm:spPr/>
    </dgm:pt>
    <dgm:pt modelId="{4E848E61-BB08-4A43-99EA-03954BCC8735}" type="pres">
      <dgm:prSet presAssocID="{DD6E4730-6E23-41A0-9C80-A1ED7C8285F7}" presName="composite" presStyleCnt="0"/>
      <dgm:spPr/>
    </dgm:pt>
    <dgm:pt modelId="{05FAA468-CE8F-478D-B9BB-27F7EF0D515B}" type="pres">
      <dgm:prSet presAssocID="{DD6E4730-6E23-41A0-9C80-A1ED7C8285F7}" presName="imgShp" presStyleLbl="fgImgPlace1" presStyleIdx="3" presStyleCnt="4" custScaleX="100381" custScaleY="87797" custLinFactNeighborX="20249" custLinFactNeighborY="-37857"/>
      <dgm:spPr>
        <a:blipFill>
          <a:blip xmlns:r="http://schemas.openxmlformats.org/officeDocument/2006/relationships" r:embed="rId4"/>
          <a:stretch>
            <a:fillRect/>
          </a:stretch>
        </a:blipFill>
        <a:ln w="19050">
          <a:solidFill>
            <a:schemeClr val="accent1">
              <a:lumMod val="40000"/>
              <a:lumOff val="60000"/>
            </a:schemeClr>
          </a:solidFill>
        </a:ln>
      </dgm:spPr>
    </dgm:pt>
    <dgm:pt modelId="{4B975082-CC25-4B22-8CE3-D08877581C28}" type="pres">
      <dgm:prSet presAssocID="{DD6E4730-6E23-41A0-9C80-A1ED7C8285F7}" presName="txShp" presStyleLbl="node1" presStyleIdx="3" presStyleCnt="4" custScaleX="104241" custScaleY="62797" custLinFactNeighborX="7724" custLinFactNeighborY="-35050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D8B1EDAD-51A0-498B-BF12-8E174E9D2369}" type="presOf" srcId="{6A1DD851-13EB-40CE-91BC-B57846827C45}" destId="{E2A507A4-D8AD-4242-B3A0-280CE5F38C82}" srcOrd="0" destOrd="0" presId="urn:microsoft.com/office/officeart/2005/8/layout/vList3#1"/>
    <dgm:cxn modelId="{8FFD7DC7-4D5E-4769-BCD5-E946703B6DDE}" srcId="{6A1DD851-13EB-40CE-91BC-B57846827C45}" destId="{EBCFD42D-A283-4191-8450-7287A28638E2}" srcOrd="1" destOrd="0" parTransId="{C8ADFBFF-49C4-4E21-91AB-11851840EF60}" sibTransId="{F6F01536-828C-4B23-B5FE-7F8C12D8F671}"/>
    <dgm:cxn modelId="{EBE0C535-BE9C-45F4-AD6E-A10D59667A01}" type="presOf" srcId="{A4694576-8A3E-429A-B641-07E4A1F98461}" destId="{83738284-645F-48EE-AD8C-B131D5DF6AC8}" srcOrd="0" destOrd="0" presId="urn:microsoft.com/office/officeart/2005/8/layout/vList3#1"/>
    <dgm:cxn modelId="{36BC722D-D7F5-42A4-BABC-06D2D8BB2F2A}" srcId="{6A1DD851-13EB-40CE-91BC-B57846827C45}" destId="{A4694576-8A3E-429A-B641-07E4A1F98461}" srcOrd="0" destOrd="0" parTransId="{2496CC6C-B322-4188-9D4D-17ED873E183B}" sibTransId="{0451675E-6A44-4FE7-8B85-176876327ADE}"/>
    <dgm:cxn modelId="{42B4CA14-8AC6-47E6-A4BE-0C1F049180CD}" srcId="{6A1DD851-13EB-40CE-91BC-B57846827C45}" destId="{801557C2-377E-4CC0-9252-944503543AA2}" srcOrd="2" destOrd="0" parTransId="{C623A864-C371-47C9-A012-9677E2996D10}" sibTransId="{B17D8157-7B43-4D03-9007-1D4AB4E43C7A}"/>
    <dgm:cxn modelId="{EB84FA77-F1BF-4FE3-84FD-E2C260509302}" type="presOf" srcId="{801557C2-377E-4CC0-9252-944503543AA2}" destId="{CC117799-E1FB-42AF-A991-F2690DF822D2}" srcOrd="0" destOrd="0" presId="urn:microsoft.com/office/officeart/2005/8/layout/vList3#1"/>
    <dgm:cxn modelId="{ED2C48B5-A938-4710-85C1-E55A534E0B23}" srcId="{6A1DD851-13EB-40CE-91BC-B57846827C45}" destId="{DD6E4730-6E23-41A0-9C80-A1ED7C8285F7}" srcOrd="3" destOrd="0" parTransId="{FB96C78E-2216-4435-8460-9325218C6EFD}" sibTransId="{9E731166-D30A-4A9B-9E25-56879AFF8E8B}"/>
    <dgm:cxn modelId="{A66E4EEB-EC6F-490E-BD2F-3F4235D0018D}" type="presOf" srcId="{EBCFD42D-A283-4191-8450-7287A28638E2}" destId="{BAD616F5-3038-45C3-BA0F-C1A82BEF6B97}" srcOrd="0" destOrd="0" presId="urn:microsoft.com/office/officeart/2005/8/layout/vList3#1"/>
    <dgm:cxn modelId="{57219531-AC5F-4A9A-930E-A138B972A0F0}" type="presOf" srcId="{DD6E4730-6E23-41A0-9C80-A1ED7C8285F7}" destId="{4B975082-CC25-4B22-8CE3-D08877581C28}" srcOrd="0" destOrd="0" presId="urn:microsoft.com/office/officeart/2005/8/layout/vList3#1"/>
    <dgm:cxn modelId="{F0576BD1-C462-46E0-8A58-CF2D0060CD79}" type="presParOf" srcId="{E2A507A4-D8AD-4242-B3A0-280CE5F38C82}" destId="{50CB12F3-CAF7-4332-A082-51F5E1A9464C}" srcOrd="0" destOrd="0" presId="urn:microsoft.com/office/officeart/2005/8/layout/vList3#1"/>
    <dgm:cxn modelId="{E80E15FC-0DF5-4B4D-9BD7-6E488FD3663C}" type="presParOf" srcId="{50CB12F3-CAF7-4332-A082-51F5E1A9464C}" destId="{C5B0DB53-5175-4D1E-9369-BD823231F7FF}" srcOrd="0" destOrd="0" presId="urn:microsoft.com/office/officeart/2005/8/layout/vList3#1"/>
    <dgm:cxn modelId="{DADD58C7-20CA-43D6-8458-F6E17EEEA466}" type="presParOf" srcId="{50CB12F3-CAF7-4332-A082-51F5E1A9464C}" destId="{83738284-645F-48EE-AD8C-B131D5DF6AC8}" srcOrd="1" destOrd="0" presId="urn:microsoft.com/office/officeart/2005/8/layout/vList3#1"/>
    <dgm:cxn modelId="{2870FE2C-9614-4799-86B5-4BCE5197531F}" type="presParOf" srcId="{E2A507A4-D8AD-4242-B3A0-280CE5F38C82}" destId="{4447EDFC-0294-4429-9A38-9C2F7DC3D3AA}" srcOrd="1" destOrd="0" presId="urn:microsoft.com/office/officeart/2005/8/layout/vList3#1"/>
    <dgm:cxn modelId="{C599294F-803A-49E2-A26B-AA7FF50DC48F}" type="presParOf" srcId="{E2A507A4-D8AD-4242-B3A0-280CE5F38C82}" destId="{CEA983DB-24AA-4B44-8951-953E4FEBAA96}" srcOrd="2" destOrd="0" presId="urn:microsoft.com/office/officeart/2005/8/layout/vList3#1"/>
    <dgm:cxn modelId="{723F9D39-023A-469A-9391-41416B404D2A}" type="presParOf" srcId="{CEA983DB-24AA-4B44-8951-953E4FEBAA96}" destId="{96978222-0A12-43F5-A01F-4AF54D16F966}" srcOrd="0" destOrd="0" presId="urn:microsoft.com/office/officeart/2005/8/layout/vList3#1"/>
    <dgm:cxn modelId="{8D00B3C8-D900-49E2-9EB1-783BE31ED7FD}" type="presParOf" srcId="{CEA983DB-24AA-4B44-8951-953E4FEBAA96}" destId="{BAD616F5-3038-45C3-BA0F-C1A82BEF6B97}" srcOrd="1" destOrd="0" presId="urn:microsoft.com/office/officeart/2005/8/layout/vList3#1"/>
    <dgm:cxn modelId="{123E3481-A07F-43A0-BBFC-3E8DDA1B2715}" type="presParOf" srcId="{E2A507A4-D8AD-4242-B3A0-280CE5F38C82}" destId="{F07B41CC-95C4-4AA0-9EE0-90FB32C7E26B}" srcOrd="3" destOrd="0" presId="urn:microsoft.com/office/officeart/2005/8/layout/vList3#1"/>
    <dgm:cxn modelId="{4C3ECBBC-7069-4EF1-B586-8FBC57EBC7B1}" type="presParOf" srcId="{E2A507A4-D8AD-4242-B3A0-280CE5F38C82}" destId="{9A85E787-44F9-4C25-ACC8-148FB99524DE}" srcOrd="4" destOrd="0" presId="urn:microsoft.com/office/officeart/2005/8/layout/vList3#1"/>
    <dgm:cxn modelId="{C873444E-09DF-4629-BD06-180759BA3D09}" type="presParOf" srcId="{9A85E787-44F9-4C25-ACC8-148FB99524DE}" destId="{A8F55EDB-C0FC-4713-B82B-748D6801D8A5}" srcOrd="0" destOrd="0" presId="urn:microsoft.com/office/officeart/2005/8/layout/vList3#1"/>
    <dgm:cxn modelId="{4CF32EEF-26C6-4702-95C2-D1C21482DAAD}" type="presParOf" srcId="{9A85E787-44F9-4C25-ACC8-148FB99524DE}" destId="{CC117799-E1FB-42AF-A991-F2690DF822D2}" srcOrd="1" destOrd="0" presId="urn:microsoft.com/office/officeart/2005/8/layout/vList3#1"/>
    <dgm:cxn modelId="{94A2C664-28AF-4B09-846F-2A4BE8A1241A}" type="presParOf" srcId="{E2A507A4-D8AD-4242-B3A0-280CE5F38C82}" destId="{DF0E0DEA-FD2C-4547-9B9A-CE6F7F5051BD}" srcOrd="5" destOrd="0" presId="urn:microsoft.com/office/officeart/2005/8/layout/vList3#1"/>
    <dgm:cxn modelId="{92303CD9-0C7E-4802-8810-D73F831F920F}" type="presParOf" srcId="{E2A507A4-D8AD-4242-B3A0-280CE5F38C82}" destId="{4E848E61-BB08-4A43-99EA-03954BCC8735}" srcOrd="6" destOrd="0" presId="urn:microsoft.com/office/officeart/2005/8/layout/vList3#1"/>
    <dgm:cxn modelId="{A714A89D-8F47-4BAA-80F1-19C59FBF7E39}" type="presParOf" srcId="{4E848E61-BB08-4A43-99EA-03954BCC8735}" destId="{05FAA468-CE8F-478D-B9BB-27F7EF0D515B}" srcOrd="0" destOrd="0" presId="urn:microsoft.com/office/officeart/2005/8/layout/vList3#1"/>
    <dgm:cxn modelId="{2F1C6FB4-DFE2-489A-8B34-3042FB24CE1A}" type="presParOf" srcId="{4E848E61-BB08-4A43-99EA-03954BCC8735}" destId="{4B975082-CC25-4B22-8CE3-D08877581C28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96B52DD3-A46A-4AFE-8015-7A910DE4E086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BB94A90-A738-4B54-BC0C-F34D39882095}">
      <dgm:prSet phldrT="[Текст]" custT="1"/>
      <dgm:spPr>
        <a:solidFill>
          <a:srgbClr val="CCECFF">
            <a:alpha val="40000"/>
          </a:srgbClr>
        </a:solidFill>
      </dgm:spPr>
      <dgm:t>
        <a:bodyPr/>
        <a:lstStyle/>
        <a:p>
          <a:pPr marL="628650" indent="0"/>
          <a:r>
            <a:rPr lang="ru-RU" sz="1800" dirty="0">
              <a:solidFill>
                <a:schemeClr val="tx1"/>
              </a:solidFill>
            </a:rPr>
            <a:t>10 детей-сирот получили квартиры в новом доме</a:t>
          </a:r>
        </a:p>
      </dgm:t>
    </dgm:pt>
    <dgm:pt modelId="{D2E6D360-A996-43ED-9EDD-FF21CE74D27E}" type="parTrans" cxnId="{D79904DD-781C-463E-BEFD-D25AAF5C6558}">
      <dgm:prSet/>
      <dgm:spPr/>
      <dgm:t>
        <a:bodyPr/>
        <a:lstStyle/>
        <a:p>
          <a:endParaRPr lang="ru-RU"/>
        </a:p>
      </dgm:t>
    </dgm:pt>
    <dgm:pt modelId="{076177F2-1338-4F76-A8D0-41A516C5A208}" type="sibTrans" cxnId="{D79904DD-781C-463E-BEFD-D25AAF5C6558}">
      <dgm:prSet/>
      <dgm:spPr/>
      <dgm:t>
        <a:bodyPr/>
        <a:lstStyle/>
        <a:p>
          <a:endParaRPr lang="ru-RU"/>
        </a:p>
      </dgm:t>
    </dgm:pt>
    <dgm:pt modelId="{B5CCDED9-C8FE-4C66-AB31-643DE38DA34E}">
      <dgm:prSet custT="1"/>
      <dgm:spPr>
        <a:solidFill>
          <a:srgbClr val="CCECFF">
            <a:alpha val="40000"/>
          </a:srgbClr>
        </a:solidFill>
      </dgm:spPr>
      <dgm:t>
        <a:bodyPr/>
        <a:lstStyle/>
        <a:p>
          <a:pPr marL="628650" indent="0"/>
          <a:r>
            <a:rPr lang="ru-RU" sz="1800" dirty="0"/>
            <a:t>Социальную выплату на приобретение жилья получили                                3 молодые семьи</a:t>
          </a:r>
        </a:p>
      </dgm:t>
    </dgm:pt>
    <dgm:pt modelId="{0632B0B7-5F6D-4DAD-A25D-ABF80C79FCCB}" type="parTrans" cxnId="{CFBA596F-688D-45A9-8180-86F0377B0601}">
      <dgm:prSet/>
      <dgm:spPr/>
      <dgm:t>
        <a:bodyPr/>
        <a:lstStyle/>
        <a:p>
          <a:endParaRPr lang="ru-RU"/>
        </a:p>
      </dgm:t>
    </dgm:pt>
    <dgm:pt modelId="{E5116A90-6DE9-4648-BA94-C2C938F79459}" type="sibTrans" cxnId="{CFBA596F-688D-45A9-8180-86F0377B0601}">
      <dgm:prSet/>
      <dgm:spPr/>
      <dgm:t>
        <a:bodyPr/>
        <a:lstStyle/>
        <a:p>
          <a:endParaRPr lang="ru-RU"/>
        </a:p>
      </dgm:t>
    </dgm:pt>
    <dgm:pt modelId="{B6AE2479-461A-4C2F-B244-C2FCE3A86ED3}">
      <dgm:prSet custT="1"/>
      <dgm:spPr>
        <a:solidFill>
          <a:srgbClr val="CCECFF">
            <a:alpha val="40000"/>
          </a:srgbClr>
        </a:solidFill>
      </dgm:spPr>
      <dgm:t>
        <a:bodyPr/>
        <a:lstStyle/>
        <a:p>
          <a:pPr marL="536575" indent="0"/>
          <a:r>
            <a:rPr lang="ru-RU" sz="1800" dirty="0" smtClean="0"/>
            <a:t>5 </a:t>
          </a:r>
          <a:r>
            <a:rPr lang="ru-RU" sz="1800" dirty="0"/>
            <a:t>детей- сирот получат квартиры в новом доме</a:t>
          </a:r>
        </a:p>
      </dgm:t>
    </dgm:pt>
    <dgm:pt modelId="{581041A1-B52E-4F55-8E27-1B7146AADADD}" type="parTrans" cxnId="{0D492B27-7FD7-402E-AB83-BF229EDB5518}">
      <dgm:prSet/>
      <dgm:spPr/>
      <dgm:t>
        <a:bodyPr/>
        <a:lstStyle/>
        <a:p>
          <a:endParaRPr lang="ru-RU"/>
        </a:p>
      </dgm:t>
    </dgm:pt>
    <dgm:pt modelId="{4F25B01C-817C-48F0-A15B-CD95E74394B2}" type="sibTrans" cxnId="{0D492B27-7FD7-402E-AB83-BF229EDB5518}">
      <dgm:prSet/>
      <dgm:spPr/>
      <dgm:t>
        <a:bodyPr/>
        <a:lstStyle/>
        <a:p>
          <a:endParaRPr lang="ru-RU"/>
        </a:p>
      </dgm:t>
    </dgm:pt>
    <dgm:pt modelId="{7487D4C6-D8CE-4CF5-BB57-1378F3A70728}">
      <dgm:prSet phldrT="[Текст]" custT="1"/>
      <dgm:spPr>
        <a:solidFill>
          <a:srgbClr val="CCECFF">
            <a:alpha val="40000"/>
          </a:srgbClr>
        </a:solidFill>
      </dgm:spPr>
      <dgm:t>
        <a:bodyPr/>
        <a:lstStyle/>
        <a:p>
          <a:pPr marL="536575" indent="0"/>
          <a:r>
            <a:rPr lang="ru-RU" sz="1800" dirty="0"/>
            <a:t>9 детей-сирот получат квартиры на вторичном рынке</a:t>
          </a:r>
        </a:p>
      </dgm:t>
    </dgm:pt>
    <dgm:pt modelId="{14505E44-4CBB-4117-A486-F4025B547241}" type="parTrans" cxnId="{8C88A245-8EC7-4FBF-BF41-77DB6D626443}">
      <dgm:prSet/>
      <dgm:spPr/>
      <dgm:t>
        <a:bodyPr/>
        <a:lstStyle/>
        <a:p>
          <a:endParaRPr lang="ru-RU"/>
        </a:p>
      </dgm:t>
    </dgm:pt>
    <dgm:pt modelId="{F5C3B51C-5A2A-437A-99FC-E1A2675A773E}" type="sibTrans" cxnId="{8C88A245-8EC7-4FBF-BF41-77DB6D626443}">
      <dgm:prSet/>
      <dgm:spPr/>
      <dgm:t>
        <a:bodyPr/>
        <a:lstStyle/>
        <a:p>
          <a:endParaRPr lang="ru-RU"/>
        </a:p>
      </dgm:t>
    </dgm:pt>
    <dgm:pt modelId="{474B0708-3D75-4313-8BFC-1514BCB7AB47}" type="pres">
      <dgm:prSet presAssocID="{96B52DD3-A46A-4AFE-8015-7A910DE4E08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C7EE0A-4EDC-473F-ACA9-96A2EFB93DDE}" type="pres">
      <dgm:prSet presAssocID="{3BB94A90-A738-4B54-BC0C-F34D39882095}" presName="composite" presStyleCnt="0"/>
      <dgm:spPr/>
    </dgm:pt>
    <dgm:pt modelId="{C2594816-7B9C-4F8C-AF9D-3851560A9576}" type="pres">
      <dgm:prSet presAssocID="{3BB94A90-A738-4B54-BC0C-F34D39882095}" presName="rect1" presStyleLbl="trAlignAcc1" presStyleIdx="0" presStyleCnt="4" custScaleX="155460" custLinFactNeighborX="30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D58304-3FA4-49F1-A89F-3D6E2476DD52}" type="pres">
      <dgm:prSet presAssocID="{3BB94A90-A738-4B54-BC0C-F34D39882095}" presName="rect2" presStyleLbl="fgImgPlace1" presStyleIdx="0" presStyleCnt="4" custScaleX="182360" custScaleY="82210" custLinFactX="-44548" custLinFactNeighborX="-100000" custLinFactNeighborY="-5231"/>
      <dgm:spPr>
        <a:blipFill rotWithShape="1">
          <a:blip xmlns:r="http://schemas.openxmlformats.org/officeDocument/2006/relationships" r:embed="rId1"/>
          <a:stretch>
            <a:fillRect/>
          </a:stretch>
        </a:blipFill>
        <a:effectLst/>
      </dgm:spPr>
    </dgm:pt>
    <dgm:pt modelId="{349DB040-15C0-4A3F-A78E-061E787E626A}" type="pres">
      <dgm:prSet presAssocID="{076177F2-1338-4F76-A8D0-41A516C5A208}" presName="sibTrans" presStyleCnt="0"/>
      <dgm:spPr/>
    </dgm:pt>
    <dgm:pt modelId="{274BF636-3DBE-433A-A3F9-BD188E454432}" type="pres">
      <dgm:prSet presAssocID="{B5CCDED9-C8FE-4C66-AB31-643DE38DA34E}" presName="composite" presStyleCnt="0"/>
      <dgm:spPr/>
    </dgm:pt>
    <dgm:pt modelId="{068873FD-DF00-46AD-9EAA-70486A6DBB0F}" type="pres">
      <dgm:prSet presAssocID="{B5CCDED9-C8FE-4C66-AB31-643DE38DA34E}" presName="rect1" presStyleLbl="trAlignAcc1" presStyleIdx="1" presStyleCnt="4" custScaleX="158489" custLinFactNeighborX="1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3EAC17-318E-45A9-8D34-7B16E88396AD}" type="pres">
      <dgm:prSet presAssocID="{B5CCDED9-C8FE-4C66-AB31-643DE38DA34E}" presName="rect2" presStyleLbl="fgImgPlace1" presStyleIdx="1" presStyleCnt="4" custScaleX="157404" custScaleY="82210" custLinFactX="-47603" custLinFactNeighborX="-100000" custLinFactNeighborY="-115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E55383FA-8239-4854-89C5-AF48543929AA}" type="pres">
      <dgm:prSet presAssocID="{E5116A90-6DE9-4648-BA94-C2C938F79459}" presName="sibTrans" presStyleCnt="0"/>
      <dgm:spPr/>
    </dgm:pt>
    <dgm:pt modelId="{E092EB73-054B-4BB1-8DBA-7E2647ABA1B0}" type="pres">
      <dgm:prSet presAssocID="{B6AE2479-461A-4C2F-B244-C2FCE3A86ED3}" presName="composite" presStyleCnt="0"/>
      <dgm:spPr/>
    </dgm:pt>
    <dgm:pt modelId="{51415B63-AEF5-4ACB-81EE-6F2D7128590D}" type="pres">
      <dgm:prSet presAssocID="{B6AE2479-461A-4C2F-B244-C2FCE3A86ED3}" presName="rect1" presStyleLbl="trAlignAcc1" presStyleIdx="2" presStyleCnt="4" custScaleX="155801" custLinFactNeighborX="2339" custLinFactNeighborY="16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C4AB45C-60B4-403B-AB02-942B106CCD63}" type="pres">
      <dgm:prSet presAssocID="{B6AE2479-461A-4C2F-B244-C2FCE3A86ED3}" presName="rect2" presStyleLbl="fgImgPlace1" presStyleIdx="2" presStyleCnt="4" custScaleX="157404" custScaleY="88788" custLinFactX="-51958" custLinFactNeighborX="-100000" custLinFactNeighborY="59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47D0EA6D-7380-4BB5-8A13-0519AD7E44D2}" type="pres">
      <dgm:prSet presAssocID="{4F25B01C-817C-48F0-A15B-CD95E74394B2}" presName="sibTrans" presStyleCnt="0"/>
      <dgm:spPr/>
    </dgm:pt>
    <dgm:pt modelId="{972E2087-D69D-4FB1-8519-4BBC289EDC2C}" type="pres">
      <dgm:prSet presAssocID="{7487D4C6-D8CE-4CF5-BB57-1378F3A70728}" presName="composite" presStyleCnt="0"/>
      <dgm:spPr/>
    </dgm:pt>
    <dgm:pt modelId="{820AB406-A877-44D2-A20A-46719FF9EF74}" type="pres">
      <dgm:prSet presAssocID="{7487D4C6-D8CE-4CF5-BB57-1378F3A70728}" presName="rect1" presStyleLbl="trAlignAcc1" presStyleIdx="3" presStyleCnt="4" custScaleX="156140" custLinFactNeighborX="3660" custLinFactNeighborY="-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B5AF784-8CB2-4ED5-B3E2-639FB2C8C041}" type="pres">
      <dgm:prSet presAssocID="{7487D4C6-D8CE-4CF5-BB57-1378F3A70728}" presName="rect2" presStyleLbl="fgImgPlace1" presStyleIdx="3" presStyleCnt="4" custScaleX="167231" custScaleY="80496" custLinFactX="-53669" custLinFactNeighborX="-100000" custLinFactNeighborY="199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A7D01361-6958-4F8C-9E18-1374E79809F0}" type="presOf" srcId="{96B52DD3-A46A-4AFE-8015-7A910DE4E086}" destId="{474B0708-3D75-4313-8BFC-1514BCB7AB47}" srcOrd="0" destOrd="0" presId="urn:microsoft.com/office/officeart/2008/layout/PictureStrips"/>
    <dgm:cxn modelId="{0D492B27-7FD7-402E-AB83-BF229EDB5518}" srcId="{96B52DD3-A46A-4AFE-8015-7A910DE4E086}" destId="{B6AE2479-461A-4C2F-B244-C2FCE3A86ED3}" srcOrd="2" destOrd="0" parTransId="{581041A1-B52E-4F55-8E27-1B7146AADADD}" sibTransId="{4F25B01C-817C-48F0-A15B-CD95E74394B2}"/>
    <dgm:cxn modelId="{EA1F4369-FC42-447B-998D-0666013A1F5A}" type="presOf" srcId="{3BB94A90-A738-4B54-BC0C-F34D39882095}" destId="{C2594816-7B9C-4F8C-AF9D-3851560A9576}" srcOrd="0" destOrd="0" presId="urn:microsoft.com/office/officeart/2008/layout/PictureStrips"/>
    <dgm:cxn modelId="{CFBA596F-688D-45A9-8180-86F0377B0601}" srcId="{96B52DD3-A46A-4AFE-8015-7A910DE4E086}" destId="{B5CCDED9-C8FE-4C66-AB31-643DE38DA34E}" srcOrd="1" destOrd="0" parTransId="{0632B0B7-5F6D-4DAD-A25D-ABF80C79FCCB}" sibTransId="{E5116A90-6DE9-4648-BA94-C2C938F79459}"/>
    <dgm:cxn modelId="{D79904DD-781C-463E-BEFD-D25AAF5C6558}" srcId="{96B52DD3-A46A-4AFE-8015-7A910DE4E086}" destId="{3BB94A90-A738-4B54-BC0C-F34D39882095}" srcOrd="0" destOrd="0" parTransId="{D2E6D360-A996-43ED-9EDD-FF21CE74D27E}" sibTransId="{076177F2-1338-4F76-A8D0-41A516C5A208}"/>
    <dgm:cxn modelId="{01ED8E44-22E3-4BCA-BF70-C7D796A56A18}" type="presOf" srcId="{B6AE2479-461A-4C2F-B244-C2FCE3A86ED3}" destId="{51415B63-AEF5-4ACB-81EE-6F2D7128590D}" srcOrd="0" destOrd="0" presId="urn:microsoft.com/office/officeart/2008/layout/PictureStrips"/>
    <dgm:cxn modelId="{5008BFF3-5DA0-41A4-AC13-35EB7D6C9A88}" type="presOf" srcId="{7487D4C6-D8CE-4CF5-BB57-1378F3A70728}" destId="{820AB406-A877-44D2-A20A-46719FF9EF74}" srcOrd="0" destOrd="0" presId="urn:microsoft.com/office/officeart/2008/layout/PictureStrips"/>
    <dgm:cxn modelId="{8C88A245-8EC7-4FBF-BF41-77DB6D626443}" srcId="{96B52DD3-A46A-4AFE-8015-7A910DE4E086}" destId="{7487D4C6-D8CE-4CF5-BB57-1378F3A70728}" srcOrd="3" destOrd="0" parTransId="{14505E44-4CBB-4117-A486-F4025B547241}" sibTransId="{F5C3B51C-5A2A-437A-99FC-E1A2675A773E}"/>
    <dgm:cxn modelId="{10BC9DFA-9B7B-48F5-9929-B449855A271B}" type="presOf" srcId="{B5CCDED9-C8FE-4C66-AB31-643DE38DA34E}" destId="{068873FD-DF00-46AD-9EAA-70486A6DBB0F}" srcOrd="0" destOrd="0" presId="urn:microsoft.com/office/officeart/2008/layout/PictureStrips"/>
    <dgm:cxn modelId="{A3E0C023-B7EC-4232-860E-9D82325EFF9D}" type="presParOf" srcId="{474B0708-3D75-4313-8BFC-1514BCB7AB47}" destId="{61C7EE0A-4EDC-473F-ACA9-96A2EFB93DDE}" srcOrd="0" destOrd="0" presId="urn:microsoft.com/office/officeart/2008/layout/PictureStrips"/>
    <dgm:cxn modelId="{5BA0218D-2827-4053-A2A1-AB1026B49656}" type="presParOf" srcId="{61C7EE0A-4EDC-473F-ACA9-96A2EFB93DDE}" destId="{C2594816-7B9C-4F8C-AF9D-3851560A9576}" srcOrd="0" destOrd="0" presId="urn:microsoft.com/office/officeart/2008/layout/PictureStrips"/>
    <dgm:cxn modelId="{E8E4E730-BD37-4E51-92DD-FBCC0949B991}" type="presParOf" srcId="{61C7EE0A-4EDC-473F-ACA9-96A2EFB93DDE}" destId="{CDD58304-3FA4-49F1-A89F-3D6E2476DD52}" srcOrd="1" destOrd="0" presId="urn:microsoft.com/office/officeart/2008/layout/PictureStrips"/>
    <dgm:cxn modelId="{73112D8C-72B8-4E47-B86D-06E1AB5F369C}" type="presParOf" srcId="{474B0708-3D75-4313-8BFC-1514BCB7AB47}" destId="{349DB040-15C0-4A3F-A78E-061E787E626A}" srcOrd="1" destOrd="0" presId="urn:microsoft.com/office/officeart/2008/layout/PictureStrips"/>
    <dgm:cxn modelId="{9D47288D-8657-4868-8BB7-2FF11E28D778}" type="presParOf" srcId="{474B0708-3D75-4313-8BFC-1514BCB7AB47}" destId="{274BF636-3DBE-433A-A3F9-BD188E454432}" srcOrd="2" destOrd="0" presId="urn:microsoft.com/office/officeart/2008/layout/PictureStrips"/>
    <dgm:cxn modelId="{148FA7B3-1A50-4BCD-B626-3793C8BE62AC}" type="presParOf" srcId="{274BF636-3DBE-433A-A3F9-BD188E454432}" destId="{068873FD-DF00-46AD-9EAA-70486A6DBB0F}" srcOrd="0" destOrd="0" presId="urn:microsoft.com/office/officeart/2008/layout/PictureStrips"/>
    <dgm:cxn modelId="{FAD3D5E6-B29B-40DD-9B16-BBF4D7C35975}" type="presParOf" srcId="{274BF636-3DBE-433A-A3F9-BD188E454432}" destId="{023EAC17-318E-45A9-8D34-7B16E88396AD}" srcOrd="1" destOrd="0" presId="urn:microsoft.com/office/officeart/2008/layout/PictureStrips"/>
    <dgm:cxn modelId="{D8FC4FD3-04F6-40E4-B836-5BD7E89124E5}" type="presParOf" srcId="{474B0708-3D75-4313-8BFC-1514BCB7AB47}" destId="{E55383FA-8239-4854-89C5-AF48543929AA}" srcOrd="3" destOrd="0" presId="urn:microsoft.com/office/officeart/2008/layout/PictureStrips"/>
    <dgm:cxn modelId="{6BBA89A8-EFA3-4A4E-9240-E525B931824E}" type="presParOf" srcId="{474B0708-3D75-4313-8BFC-1514BCB7AB47}" destId="{E092EB73-054B-4BB1-8DBA-7E2647ABA1B0}" srcOrd="4" destOrd="0" presId="urn:microsoft.com/office/officeart/2008/layout/PictureStrips"/>
    <dgm:cxn modelId="{E145274F-A307-4B96-BE3B-2F971E6226CC}" type="presParOf" srcId="{E092EB73-054B-4BB1-8DBA-7E2647ABA1B0}" destId="{51415B63-AEF5-4ACB-81EE-6F2D7128590D}" srcOrd="0" destOrd="0" presId="urn:microsoft.com/office/officeart/2008/layout/PictureStrips"/>
    <dgm:cxn modelId="{CF8B0BA0-5991-47B1-98EE-E9A3C0784DF9}" type="presParOf" srcId="{E092EB73-054B-4BB1-8DBA-7E2647ABA1B0}" destId="{0C4AB45C-60B4-403B-AB02-942B106CCD63}" srcOrd="1" destOrd="0" presId="urn:microsoft.com/office/officeart/2008/layout/PictureStrips"/>
    <dgm:cxn modelId="{EFAE0A82-A71D-41DE-BBAB-D8855515BC50}" type="presParOf" srcId="{474B0708-3D75-4313-8BFC-1514BCB7AB47}" destId="{47D0EA6D-7380-4BB5-8A13-0519AD7E44D2}" srcOrd="5" destOrd="0" presId="urn:microsoft.com/office/officeart/2008/layout/PictureStrips"/>
    <dgm:cxn modelId="{6D583017-61D6-4BF7-A199-4CD5D495DE0C}" type="presParOf" srcId="{474B0708-3D75-4313-8BFC-1514BCB7AB47}" destId="{972E2087-D69D-4FB1-8519-4BBC289EDC2C}" srcOrd="6" destOrd="0" presId="urn:microsoft.com/office/officeart/2008/layout/PictureStrips"/>
    <dgm:cxn modelId="{DDF3983F-6EAB-463F-87AB-2F6CB53A5E24}" type="presParOf" srcId="{972E2087-D69D-4FB1-8519-4BBC289EDC2C}" destId="{820AB406-A877-44D2-A20A-46719FF9EF74}" srcOrd="0" destOrd="0" presId="urn:microsoft.com/office/officeart/2008/layout/PictureStrips"/>
    <dgm:cxn modelId="{80CDE3BC-91EC-4092-9F32-15DF4CA492A9}" type="presParOf" srcId="{972E2087-D69D-4FB1-8519-4BBC289EDC2C}" destId="{AB5AF784-8CB2-4ED5-B3E2-639FB2C8C041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1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A1DD851-13EB-40CE-91BC-B57846827C45}" type="doc">
      <dgm:prSet loTypeId="urn:microsoft.com/office/officeart/2005/8/layout/vList3#2" loCatId="list" qsTypeId="urn:microsoft.com/office/officeart/2005/8/quickstyle/simple1" qsCatId="simple" csTypeId="urn:microsoft.com/office/officeart/2005/8/colors/accent1_2" csCatId="accent1" phldr="1"/>
      <dgm:spPr/>
    </dgm:pt>
    <dgm:pt modelId="{A4694576-8A3E-429A-B641-07E4A1F98461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ECFF"/>
        </a:solidFill>
        <a:ln w="28575">
          <a:solidFill>
            <a:srgbClr val="0070C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marL="0" indent="0" algn="l" defTabSz="540000"/>
          <a:r>
            <a:rPr lang="ru-RU" sz="1800" b="1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Посевные площади масличных культур                  в 2017 году – 6546 га</a:t>
          </a:r>
        </a:p>
      </dgm:t>
    </dgm:pt>
    <dgm:pt modelId="{2496CC6C-B322-4188-9D4D-17ED873E183B}" type="parTrans" cxnId="{36BC722D-D7F5-42A4-BABC-06D2D8BB2F2A}">
      <dgm:prSet/>
      <dgm:spPr/>
      <dgm:t>
        <a:bodyPr/>
        <a:lstStyle/>
        <a:p>
          <a:endParaRPr lang="ru-RU"/>
        </a:p>
      </dgm:t>
    </dgm:pt>
    <dgm:pt modelId="{0451675E-6A44-4FE7-8B85-176876327ADE}" type="sibTrans" cxnId="{36BC722D-D7F5-42A4-BABC-06D2D8BB2F2A}">
      <dgm:prSet/>
      <dgm:spPr/>
      <dgm:t>
        <a:bodyPr/>
        <a:lstStyle/>
        <a:p>
          <a:endParaRPr lang="ru-RU"/>
        </a:p>
      </dgm:t>
    </dgm:pt>
    <dgm:pt modelId="{EBCFD42D-A283-4191-8450-7287A28638E2}">
      <dgm:prSet phldrT="[Текст]"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ECFF"/>
        </a:solidFill>
        <a:ln w="28575">
          <a:solidFill>
            <a:srgbClr val="0070C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l"/>
          <a:r>
            <a:rPr lang="ru-RU" sz="1800" b="1" dirty="0">
              <a:solidFill>
                <a:schemeClr val="tx1"/>
              </a:solidFill>
              <a:effectLst/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Валовый сбор масличных культур – 6,3 тыс. тонн</a:t>
          </a:r>
          <a:endParaRPr lang="ru-RU" sz="1800" b="1" dirty="0">
            <a:solidFill>
              <a:schemeClr val="tx1"/>
            </a:solidFill>
            <a:latin typeface="Arial" panose="020B0604020202020204" pitchFamily="34" charset="0"/>
            <a:ea typeface="Batang" panose="02030600000101010101" pitchFamily="18" charset="-127"/>
            <a:cs typeface="Arial" panose="020B0604020202020204" pitchFamily="34" charset="0"/>
          </a:endParaRPr>
        </a:p>
      </dgm:t>
    </dgm:pt>
    <dgm:pt modelId="{C8ADFBFF-49C4-4E21-91AB-11851840EF60}" type="parTrans" cxnId="{8FFD7DC7-4D5E-4769-BCD5-E946703B6DDE}">
      <dgm:prSet/>
      <dgm:spPr/>
      <dgm:t>
        <a:bodyPr/>
        <a:lstStyle/>
        <a:p>
          <a:endParaRPr lang="ru-RU"/>
        </a:p>
      </dgm:t>
    </dgm:pt>
    <dgm:pt modelId="{F6F01536-828C-4B23-B5FE-7F8C12D8F671}" type="sibTrans" cxnId="{8FFD7DC7-4D5E-4769-BCD5-E946703B6DDE}">
      <dgm:prSet/>
      <dgm:spPr/>
      <dgm:t>
        <a:bodyPr/>
        <a:lstStyle/>
        <a:p>
          <a:endParaRPr lang="ru-RU"/>
        </a:p>
      </dgm:t>
    </dgm:pt>
    <dgm:pt modelId="{801557C2-377E-4CC0-9252-944503543AA2}">
      <dgm:prSet custT="1"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>
        <a:solidFill>
          <a:srgbClr val="CCECFF"/>
        </a:solidFill>
        <a:ln w="28575">
          <a:solidFill>
            <a:srgbClr val="0070C0"/>
          </a:solidFill>
        </a:ln>
        <a:scene3d>
          <a:camera prst="orthographicFront"/>
          <a:lightRig rig="threePt" dir="t"/>
        </a:scene3d>
        <a:sp3d>
          <a:bevelT/>
        </a:sp3d>
      </dgm:spPr>
      <dgm:t>
        <a:bodyPr/>
        <a:lstStyle/>
        <a:p>
          <a:pPr algn="l"/>
          <a:r>
            <a:rPr lang="ru-RU" sz="1800" b="1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Увеличение в 2018 году площадей под масличные культуры на 2041 га</a:t>
          </a:r>
        </a:p>
      </dgm:t>
    </dgm:pt>
    <dgm:pt modelId="{C623A864-C371-47C9-A012-9677E2996D10}" type="parTrans" cxnId="{42B4CA14-8AC6-47E6-A4BE-0C1F049180CD}">
      <dgm:prSet/>
      <dgm:spPr/>
      <dgm:t>
        <a:bodyPr/>
        <a:lstStyle/>
        <a:p>
          <a:endParaRPr lang="ru-RU"/>
        </a:p>
      </dgm:t>
    </dgm:pt>
    <dgm:pt modelId="{B17D8157-7B43-4D03-9007-1D4AB4E43C7A}" type="sibTrans" cxnId="{42B4CA14-8AC6-47E6-A4BE-0C1F049180CD}">
      <dgm:prSet/>
      <dgm:spPr/>
      <dgm:t>
        <a:bodyPr/>
        <a:lstStyle/>
        <a:p>
          <a:endParaRPr lang="ru-RU"/>
        </a:p>
      </dgm:t>
    </dgm:pt>
    <dgm:pt modelId="{E2A507A4-D8AD-4242-B3A0-280CE5F38C82}" type="pres">
      <dgm:prSet presAssocID="{6A1DD851-13EB-40CE-91BC-B57846827C45}" presName="linearFlow" presStyleCnt="0">
        <dgm:presLayoutVars>
          <dgm:dir/>
          <dgm:resizeHandles val="exact"/>
        </dgm:presLayoutVars>
      </dgm:prSet>
      <dgm:spPr/>
    </dgm:pt>
    <dgm:pt modelId="{50CB12F3-CAF7-4332-A082-51F5E1A9464C}" type="pres">
      <dgm:prSet presAssocID="{A4694576-8A3E-429A-B641-07E4A1F98461}" presName="composite" presStyleCnt="0"/>
      <dgm:spPr/>
    </dgm:pt>
    <dgm:pt modelId="{C5B0DB53-5175-4D1E-9369-BD823231F7FF}" type="pres">
      <dgm:prSet presAssocID="{A4694576-8A3E-429A-B641-07E4A1F98461}" presName="imgShp" presStyleLbl="fgImgPlace1" presStyleIdx="0" presStyleCnt="3" custScaleX="65369" custScaleY="59341" custLinFactNeighborX="-26643" custLinFactNeighborY="4284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3738284-645F-48EE-AD8C-B131D5DF6AC8}" type="pres">
      <dgm:prSet presAssocID="{A4694576-8A3E-429A-B641-07E4A1F98461}" presName="txShp" presStyleLbl="node1" presStyleIdx="0" presStyleCnt="3" custScaleX="96567" custScaleY="48712" custLinFactNeighborX="-20030" custLinFactNeighborY="2893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4447EDFC-0294-4429-9A38-9C2F7DC3D3AA}" type="pres">
      <dgm:prSet presAssocID="{0451675E-6A44-4FE7-8B85-176876327ADE}" presName="spacing" presStyleCnt="0"/>
      <dgm:spPr/>
    </dgm:pt>
    <dgm:pt modelId="{CEA983DB-24AA-4B44-8951-953E4FEBAA96}" type="pres">
      <dgm:prSet presAssocID="{EBCFD42D-A283-4191-8450-7287A28638E2}" presName="composite" presStyleCnt="0"/>
      <dgm:spPr/>
    </dgm:pt>
    <dgm:pt modelId="{96978222-0A12-43F5-A01F-4AF54D16F966}" type="pres">
      <dgm:prSet presAssocID="{EBCFD42D-A283-4191-8450-7287A28638E2}" presName="imgShp" presStyleLbl="fgImgPlace1" presStyleIdx="1" presStyleCnt="3" custScaleX="67514" custScaleY="58595" custLinFactNeighborX="-17366" custLinFactNeighborY="-7872"/>
      <dgm:spPr>
        <a:blipFill>
          <a:blip xmlns:r="http://schemas.openxmlformats.org/officeDocument/2006/relationships" r:embed="rId2"/>
          <a:stretch>
            <a:fillRect/>
          </a:stretch>
        </a:blipFill>
      </dgm:spPr>
    </dgm:pt>
    <dgm:pt modelId="{BAD616F5-3038-45C3-BA0F-C1A82BEF6B97}" type="pres">
      <dgm:prSet presAssocID="{EBCFD42D-A283-4191-8450-7287A28638E2}" presName="txShp" presStyleLbl="node1" presStyleIdx="1" presStyleCnt="3" custScaleX="97696" custScaleY="46419" custLinFactNeighborX="-12845" custLinFactNeighborY="-5939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  <dgm:pt modelId="{F07B41CC-95C4-4AA0-9EE0-90FB32C7E26B}" type="pres">
      <dgm:prSet presAssocID="{F6F01536-828C-4B23-B5FE-7F8C12D8F671}" presName="spacing" presStyleCnt="0"/>
      <dgm:spPr/>
    </dgm:pt>
    <dgm:pt modelId="{9A85E787-44F9-4C25-ACC8-148FB99524DE}" type="pres">
      <dgm:prSet presAssocID="{801557C2-377E-4CC0-9252-944503543AA2}" presName="composite" presStyleCnt="0"/>
      <dgm:spPr/>
    </dgm:pt>
    <dgm:pt modelId="{A8F55EDB-C0FC-4713-B82B-748D6801D8A5}" type="pres">
      <dgm:prSet presAssocID="{801557C2-377E-4CC0-9252-944503543AA2}" presName="imgShp" presStyleLbl="fgImgPlace1" presStyleIdx="2" presStyleCnt="3" custScaleX="68877" custScaleY="63203" custLinFactNeighborX="-9746" custLinFactNeighborY="-21984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CC117799-E1FB-42AF-A991-F2690DF822D2}" type="pres">
      <dgm:prSet presAssocID="{801557C2-377E-4CC0-9252-944503543AA2}" presName="txShp" presStyleLbl="node1" presStyleIdx="2" presStyleCnt="3" custScaleX="94893" custScaleY="55811" custLinFactNeighborX="-8383" custLinFactNeighborY="-23862">
        <dgm:presLayoutVars>
          <dgm:bulletEnabled val="1"/>
        </dgm:presLayoutVars>
      </dgm:prSet>
      <dgm:spPr>
        <a:prstGeom prst="roundRect">
          <a:avLst/>
        </a:prstGeom>
      </dgm:spPr>
      <dgm:t>
        <a:bodyPr/>
        <a:lstStyle/>
        <a:p>
          <a:endParaRPr lang="ru-RU"/>
        </a:p>
      </dgm:t>
    </dgm:pt>
  </dgm:ptLst>
  <dgm:cxnLst>
    <dgm:cxn modelId="{D9D45226-E91E-4A0A-9C45-7AD280FE9777}" type="presOf" srcId="{6A1DD851-13EB-40CE-91BC-B57846827C45}" destId="{E2A507A4-D8AD-4242-B3A0-280CE5F38C82}" srcOrd="0" destOrd="0" presId="urn:microsoft.com/office/officeart/2005/8/layout/vList3#2"/>
    <dgm:cxn modelId="{42B4CA14-8AC6-47E6-A4BE-0C1F049180CD}" srcId="{6A1DD851-13EB-40CE-91BC-B57846827C45}" destId="{801557C2-377E-4CC0-9252-944503543AA2}" srcOrd="2" destOrd="0" parTransId="{C623A864-C371-47C9-A012-9677E2996D10}" sibTransId="{B17D8157-7B43-4D03-9007-1D4AB4E43C7A}"/>
    <dgm:cxn modelId="{72C857E0-4769-483A-9344-292F78EE082E}" type="presOf" srcId="{A4694576-8A3E-429A-B641-07E4A1F98461}" destId="{83738284-645F-48EE-AD8C-B131D5DF6AC8}" srcOrd="0" destOrd="0" presId="urn:microsoft.com/office/officeart/2005/8/layout/vList3#2"/>
    <dgm:cxn modelId="{6ECD822B-C6F9-4567-BF13-AA93711D958E}" type="presOf" srcId="{801557C2-377E-4CC0-9252-944503543AA2}" destId="{CC117799-E1FB-42AF-A991-F2690DF822D2}" srcOrd="0" destOrd="0" presId="urn:microsoft.com/office/officeart/2005/8/layout/vList3#2"/>
    <dgm:cxn modelId="{E3BFC0CE-B95D-4E82-86FD-58D4A62EDD04}" type="presOf" srcId="{EBCFD42D-A283-4191-8450-7287A28638E2}" destId="{BAD616F5-3038-45C3-BA0F-C1A82BEF6B97}" srcOrd="0" destOrd="0" presId="urn:microsoft.com/office/officeart/2005/8/layout/vList3#2"/>
    <dgm:cxn modelId="{36BC722D-D7F5-42A4-BABC-06D2D8BB2F2A}" srcId="{6A1DD851-13EB-40CE-91BC-B57846827C45}" destId="{A4694576-8A3E-429A-B641-07E4A1F98461}" srcOrd="0" destOrd="0" parTransId="{2496CC6C-B322-4188-9D4D-17ED873E183B}" sibTransId="{0451675E-6A44-4FE7-8B85-176876327ADE}"/>
    <dgm:cxn modelId="{8FFD7DC7-4D5E-4769-BCD5-E946703B6DDE}" srcId="{6A1DD851-13EB-40CE-91BC-B57846827C45}" destId="{EBCFD42D-A283-4191-8450-7287A28638E2}" srcOrd="1" destOrd="0" parTransId="{C8ADFBFF-49C4-4E21-91AB-11851840EF60}" sibTransId="{F6F01536-828C-4B23-B5FE-7F8C12D8F671}"/>
    <dgm:cxn modelId="{44D61AF4-6EAC-4AB0-8D49-893960637686}" type="presParOf" srcId="{E2A507A4-D8AD-4242-B3A0-280CE5F38C82}" destId="{50CB12F3-CAF7-4332-A082-51F5E1A9464C}" srcOrd="0" destOrd="0" presId="urn:microsoft.com/office/officeart/2005/8/layout/vList3#2"/>
    <dgm:cxn modelId="{1FAEF17F-73DF-4367-8274-A490012E2D7A}" type="presParOf" srcId="{50CB12F3-CAF7-4332-A082-51F5E1A9464C}" destId="{C5B0DB53-5175-4D1E-9369-BD823231F7FF}" srcOrd="0" destOrd="0" presId="urn:microsoft.com/office/officeart/2005/8/layout/vList3#2"/>
    <dgm:cxn modelId="{E685417E-E500-428C-B437-34710959D185}" type="presParOf" srcId="{50CB12F3-CAF7-4332-A082-51F5E1A9464C}" destId="{83738284-645F-48EE-AD8C-B131D5DF6AC8}" srcOrd="1" destOrd="0" presId="urn:microsoft.com/office/officeart/2005/8/layout/vList3#2"/>
    <dgm:cxn modelId="{84A2A8F7-1E25-47BE-AAF5-12F957EFC509}" type="presParOf" srcId="{E2A507A4-D8AD-4242-B3A0-280CE5F38C82}" destId="{4447EDFC-0294-4429-9A38-9C2F7DC3D3AA}" srcOrd="1" destOrd="0" presId="urn:microsoft.com/office/officeart/2005/8/layout/vList3#2"/>
    <dgm:cxn modelId="{CBAD9EF0-A397-429E-8AEF-D407D35F6C58}" type="presParOf" srcId="{E2A507A4-D8AD-4242-B3A0-280CE5F38C82}" destId="{CEA983DB-24AA-4B44-8951-953E4FEBAA96}" srcOrd="2" destOrd="0" presId="urn:microsoft.com/office/officeart/2005/8/layout/vList3#2"/>
    <dgm:cxn modelId="{B3EDADA9-68E2-4A76-9CF3-089F5A704C54}" type="presParOf" srcId="{CEA983DB-24AA-4B44-8951-953E4FEBAA96}" destId="{96978222-0A12-43F5-A01F-4AF54D16F966}" srcOrd="0" destOrd="0" presId="urn:microsoft.com/office/officeart/2005/8/layout/vList3#2"/>
    <dgm:cxn modelId="{F62F8443-EBF7-4432-B466-24D8D79B5FB6}" type="presParOf" srcId="{CEA983DB-24AA-4B44-8951-953E4FEBAA96}" destId="{BAD616F5-3038-45C3-BA0F-C1A82BEF6B97}" srcOrd="1" destOrd="0" presId="urn:microsoft.com/office/officeart/2005/8/layout/vList3#2"/>
    <dgm:cxn modelId="{365EE0AF-2AAC-453A-B777-FEDE35B4CA4E}" type="presParOf" srcId="{E2A507A4-D8AD-4242-B3A0-280CE5F38C82}" destId="{F07B41CC-95C4-4AA0-9EE0-90FB32C7E26B}" srcOrd="3" destOrd="0" presId="urn:microsoft.com/office/officeart/2005/8/layout/vList3#2"/>
    <dgm:cxn modelId="{F67A7112-4C1B-4FD8-A61A-8926CF12C433}" type="presParOf" srcId="{E2A507A4-D8AD-4242-B3A0-280CE5F38C82}" destId="{9A85E787-44F9-4C25-ACC8-148FB99524DE}" srcOrd="4" destOrd="0" presId="urn:microsoft.com/office/officeart/2005/8/layout/vList3#2"/>
    <dgm:cxn modelId="{AF303775-6458-4DEE-9E5B-28A73CAA41EC}" type="presParOf" srcId="{9A85E787-44F9-4C25-ACC8-148FB99524DE}" destId="{A8F55EDB-C0FC-4713-B82B-748D6801D8A5}" srcOrd="0" destOrd="0" presId="urn:microsoft.com/office/officeart/2005/8/layout/vList3#2"/>
    <dgm:cxn modelId="{0C86B0B1-C586-4195-B08B-9525762D9E18}" type="presParOf" srcId="{9A85E787-44F9-4C25-ACC8-148FB99524DE}" destId="{CC117799-E1FB-42AF-A991-F2690DF822D2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2006821-8664-4AD6-B83E-0B4E05F050EF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9102B0A-B4E7-4B47-A14A-FE4F4BE018AC}">
      <dgm:prSet phldrT="[Текст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xfrm>
          <a:off x="460380" y="312614"/>
          <a:ext cx="4838365" cy="625554"/>
        </a:xfrm>
        <a:solidFill>
          <a:srgbClr val="6AAC91"/>
        </a:solidFill>
        <a:ln w="22225" cap="rnd" cmpd="sng" algn="ctr">
          <a:solidFill>
            <a:sysClr val="window" lastClr="FFFFFF"/>
          </a:solidFill>
          <a:prstDash val="solid"/>
        </a:ln>
        <a:effectLst/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Предоставление субсидий на участие в выставках и ярмарках</a:t>
          </a:r>
          <a:endParaRPr lang="ru-RU" sz="1800" dirty="0">
            <a:solidFill>
              <a:sysClr val="window" lastClr="FFFFFF"/>
            </a:solidFill>
            <a:latin typeface="Century Gothic" panose="020B0502020202020204"/>
            <a:ea typeface="+mn-ea"/>
            <a:cs typeface="+mn-cs"/>
          </a:endParaRPr>
        </a:p>
      </dgm:t>
    </dgm:pt>
    <dgm:pt modelId="{76F915B6-B949-479F-A9BD-600E497F7F23}" type="parTrans" cxnId="{432A0E90-B274-44AE-AE73-7B16A48FA5D6}">
      <dgm:prSet/>
      <dgm:spPr/>
      <dgm:t>
        <a:bodyPr/>
        <a:lstStyle/>
        <a:p>
          <a:endParaRPr lang="ru-RU"/>
        </a:p>
      </dgm:t>
    </dgm:pt>
    <dgm:pt modelId="{A1634E7B-5B0F-45F5-8634-4AECAAB4D368}" type="sibTrans" cxnId="{432A0E90-B274-44AE-AE73-7B16A48FA5D6}">
      <dgm:prSet/>
      <dgm:spPr>
        <a:xfrm>
          <a:off x="-4596903" y="-704798"/>
          <a:ext cx="5475866" cy="5475866"/>
        </a:xfrm>
        <a:noFill/>
        <a:ln w="15875" cap="rnd" cmpd="sng" algn="ctr">
          <a:solidFill>
            <a:srgbClr val="A53010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ru-RU"/>
        </a:p>
      </dgm:t>
    </dgm:pt>
    <dgm:pt modelId="{81DDF77B-279B-4D2B-98D4-0A1A2E1DBA9B}">
      <dgm:prSet phldrT="[Текст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xfrm>
          <a:off x="819025" y="1251109"/>
          <a:ext cx="4479720" cy="625554"/>
        </a:xfrm>
        <a:solidFill>
          <a:srgbClr val="6AAC91"/>
        </a:solidFill>
        <a:ln w="22225" cap="rnd" cmpd="sng" algn="ctr">
          <a:solidFill>
            <a:sysClr val="window" lastClr="FFFFFF"/>
          </a:solidFill>
          <a:prstDash val="solid"/>
        </a:ln>
        <a:effectLst/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Организация образовательных курсов и семинаров</a:t>
          </a:r>
          <a:endParaRPr lang="ru-RU" sz="1800" dirty="0">
            <a:solidFill>
              <a:sysClr val="window" lastClr="FFFFFF"/>
            </a:solidFill>
            <a:latin typeface="Century Gothic" panose="020B0502020202020204"/>
            <a:ea typeface="+mn-ea"/>
            <a:cs typeface="+mn-cs"/>
          </a:endParaRPr>
        </a:p>
      </dgm:t>
    </dgm:pt>
    <dgm:pt modelId="{C81D901A-711E-4E94-A036-4BDA5C9DB0CE}" type="parTrans" cxnId="{8BA97197-C441-43CC-BC1E-3D2B2382758C}">
      <dgm:prSet/>
      <dgm:spPr/>
      <dgm:t>
        <a:bodyPr/>
        <a:lstStyle/>
        <a:p>
          <a:endParaRPr lang="ru-RU"/>
        </a:p>
      </dgm:t>
    </dgm:pt>
    <dgm:pt modelId="{DA10D707-344E-49CD-8F09-86C57860ED67}" type="sibTrans" cxnId="{8BA97197-C441-43CC-BC1E-3D2B2382758C}">
      <dgm:prSet/>
      <dgm:spPr/>
      <dgm:t>
        <a:bodyPr/>
        <a:lstStyle/>
        <a:p>
          <a:endParaRPr lang="ru-RU"/>
        </a:p>
      </dgm:t>
    </dgm:pt>
    <dgm:pt modelId="{25A3DA28-A3B3-4E42-9F45-F037E26A789C}">
      <dgm:prSet phldrT="[Текст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xfrm>
          <a:off x="819025" y="2189605"/>
          <a:ext cx="4479720" cy="625554"/>
        </a:xfrm>
        <a:solidFill>
          <a:srgbClr val="6AAC91"/>
        </a:solidFill>
        <a:ln w="22225" cap="rnd" cmpd="sng" algn="ctr">
          <a:solidFill>
            <a:sysClr val="window" lastClr="FFFFFF"/>
          </a:solidFill>
          <a:prstDash val="solid"/>
        </a:ln>
        <a:effectLst/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Информационная поддержка</a:t>
          </a:r>
        </a:p>
        <a:p>
          <a:pPr lvl="0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>
            <a:solidFill>
              <a:sysClr val="window" lastClr="FFFFFF"/>
            </a:solidFill>
            <a:latin typeface="Century Gothic" panose="020B0502020202020204"/>
            <a:ea typeface="+mn-ea"/>
            <a:cs typeface="+mn-cs"/>
          </a:endParaRPr>
        </a:p>
      </dgm:t>
    </dgm:pt>
    <dgm:pt modelId="{A087AC0F-988D-49EE-BD77-FA7F73CC1191}" type="parTrans" cxnId="{684D5B4F-9AE2-44F4-A576-1746E6A27623}">
      <dgm:prSet/>
      <dgm:spPr/>
      <dgm:t>
        <a:bodyPr/>
        <a:lstStyle/>
        <a:p>
          <a:endParaRPr lang="ru-RU"/>
        </a:p>
      </dgm:t>
    </dgm:pt>
    <dgm:pt modelId="{B1E48ACC-700B-4E36-9170-835C23329B22}" type="sibTrans" cxnId="{684D5B4F-9AE2-44F4-A576-1746E6A27623}">
      <dgm:prSet/>
      <dgm:spPr/>
      <dgm:t>
        <a:bodyPr/>
        <a:lstStyle/>
        <a:p>
          <a:endParaRPr lang="ru-RU"/>
        </a:p>
      </dgm:t>
    </dgm:pt>
    <dgm:pt modelId="{5F26BBC2-C110-45DA-85F6-7C0025E26CBB}">
      <dgm:prSet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>
        <a:xfrm>
          <a:off x="460380" y="3128100"/>
          <a:ext cx="4838365" cy="625554"/>
        </a:xfrm>
        <a:solidFill>
          <a:srgbClr val="6AAC91"/>
        </a:solidFill>
        <a:ln w="22225" cap="rnd" cmpd="sng" algn="ctr">
          <a:solidFill>
            <a:sysClr val="window" lastClr="FFFFFF"/>
          </a:solidFill>
          <a:prstDash val="solid"/>
        </a:ln>
        <a:effectLst/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dirty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Консультационная  поддержка</a:t>
          </a:r>
          <a:endParaRPr lang="ru-RU" sz="1800" dirty="0">
            <a:solidFill>
              <a:prstClr val="black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lvl="0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dirty="0">
            <a:solidFill>
              <a:sysClr val="window" lastClr="FFFFFF"/>
            </a:solidFill>
            <a:latin typeface="Century Gothic" panose="020B0502020202020204"/>
            <a:ea typeface="+mn-ea"/>
            <a:cs typeface="+mn-cs"/>
          </a:endParaRPr>
        </a:p>
      </dgm:t>
    </dgm:pt>
    <dgm:pt modelId="{0CD7AB6D-7686-428E-9FC4-3B6567ACF96D}" type="parTrans" cxnId="{20A18CEC-BC0A-482A-B39D-23BB58AB2BC7}">
      <dgm:prSet/>
      <dgm:spPr/>
      <dgm:t>
        <a:bodyPr/>
        <a:lstStyle/>
        <a:p>
          <a:endParaRPr lang="ru-RU"/>
        </a:p>
      </dgm:t>
    </dgm:pt>
    <dgm:pt modelId="{48571351-FEE7-4B63-AF04-0F1F3B951B11}" type="sibTrans" cxnId="{20A18CEC-BC0A-482A-B39D-23BB58AB2BC7}">
      <dgm:prSet/>
      <dgm:spPr/>
      <dgm:t>
        <a:bodyPr/>
        <a:lstStyle/>
        <a:p>
          <a:endParaRPr lang="ru-RU"/>
        </a:p>
      </dgm:t>
    </dgm:pt>
    <dgm:pt modelId="{77854DA3-B84A-4D9A-8811-690B5985A631}" type="pres">
      <dgm:prSet presAssocID="{F2006821-8664-4AD6-B83E-0B4E05F050EF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D303B1DB-F455-4092-9A42-01A155D70502}" type="pres">
      <dgm:prSet presAssocID="{F2006821-8664-4AD6-B83E-0B4E05F050EF}" presName="Name1" presStyleCnt="0"/>
      <dgm:spPr/>
    </dgm:pt>
    <dgm:pt modelId="{FC3C617A-CE77-4745-9C57-DC29692A386D}" type="pres">
      <dgm:prSet presAssocID="{F2006821-8664-4AD6-B83E-0B4E05F050EF}" presName="cycle" presStyleCnt="0"/>
      <dgm:spPr/>
    </dgm:pt>
    <dgm:pt modelId="{7AD80B2A-5774-4A9B-A03F-24DF8AE1BD58}" type="pres">
      <dgm:prSet presAssocID="{F2006821-8664-4AD6-B83E-0B4E05F050EF}" presName="srcNode" presStyleLbl="node1" presStyleIdx="0" presStyleCnt="4"/>
      <dgm:spPr/>
    </dgm:pt>
    <dgm:pt modelId="{C4E67FE1-F20E-47F6-8734-A60383CA7F22}" type="pres">
      <dgm:prSet presAssocID="{F2006821-8664-4AD6-B83E-0B4E05F050EF}" presName="conn" presStyleLbl="parChTrans1D2" presStyleIdx="0" presStyleCnt="1"/>
      <dgm:spPr>
        <a:prstGeom prst="blockArc">
          <a:avLst>
            <a:gd name="adj1" fmla="val 18900000"/>
            <a:gd name="adj2" fmla="val 2700000"/>
            <a:gd name="adj3" fmla="val 394"/>
          </a:avLst>
        </a:prstGeom>
      </dgm:spPr>
      <dgm:t>
        <a:bodyPr/>
        <a:lstStyle/>
        <a:p>
          <a:endParaRPr lang="ru-RU"/>
        </a:p>
      </dgm:t>
    </dgm:pt>
    <dgm:pt modelId="{7E6184B8-5F5F-49C5-B8D2-36D90CD7AFE7}" type="pres">
      <dgm:prSet presAssocID="{F2006821-8664-4AD6-B83E-0B4E05F050EF}" presName="extraNode" presStyleLbl="node1" presStyleIdx="0" presStyleCnt="4"/>
      <dgm:spPr/>
    </dgm:pt>
    <dgm:pt modelId="{799B881C-62A2-473D-888B-2866E31AAAE1}" type="pres">
      <dgm:prSet presAssocID="{F2006821-8664-4AD6-B83E-0B4E05F050EF}" presName="dstNode" presStyleLbl="node1" presStyleIdx="0" presStyleCnt="4"/>
      <dgm:spPr/>
    </dgm:pt>
    <dgm:pt modelId="{E7042F50-9254-4C34-8012-4146FE04082E}" type="pres">
      <dgm:prSet presAssocID="{09102B0A-B4E7-4B47-A14A-FE4F4BE018AC}" presName="text_1" presStyleLbl="node1" presStyleIdx="0" presStyleCnt="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1B2E83AD-A508-4B91-868E-41A399687C38}" type="pres">
      <dgm:prSet presAssocID="{09102B0A-B4E7-4B47-A14A-FE4F4BE018AC}" presName="accent_1" presStyleCnt="0"/>
      <dgm:spPr/>
    </dgm:pt>
    <dgm:pt modelId="{582E6DD6-BB5C-4CD6-8F28-84A059F82DB9}" type="pres">
      <dgm:prSet presAssocID="{09102B0A-B4E7-4B47-A14A-FE4F4BE018AC}" presName="accentRepeatNode" presStyleLbl="solidFgAcc1" presStyleIdx="0" presStyleCnt="4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xfrm>
          <a:off x="69408" y="234420"/>
          <a:ext cx="781943" cy="78194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rgbClr val="6AAC91"/>
          </a:solidFill>
          <a:prstDash val="solid"/>
        </a:ln>
        <a:effectLst/>
      </dgm:spPr>
    </dgm:pt>
    <dgm:pt modelId="{C6EC69BC-0284-4014-8BDF-A22C4A088AB7}" type="pres">
      <dgm:prSet presAssocID="{81DDF77B-279B-4D2B-98D4-0A1A2E1DBA9B}" presName="text_2" presStyleLbl="node1" presStyleIdx="1" presStyleCnt="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92E65B8B-5ECD-419D-8FA5-0E28517E5EB2}" type="pres">
      <dgm:prSet presAssocID="{81DDF77B-279B-4D2B-98D4-0A1A2E1DBA9B}" presName="accent_2" presStyleCnt="0"/>
      <dgm:spPr/>
    </dgm:pt>
    <dgm:pt modelId="{4C9E79D6-2CBD-4B74-AD8A-ACDADB7F940F}" type="pres">
      <dgm:prSet presAssocID="{81DDF77B-279B-4D2B-98D4-0A1A2E1DBA9B}" presName="accentRepeatNode" presStyleLbl="solidFgAcc1" presStyleIdx="1" presStyleCnt="4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xfrm>
          <a:off x="428053" y="1172915"/>
          <a:ext cx="781943" cy="78194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rgbClr val="6AAC91"/>
          </a:solidFill>
          <a:prstDash val="solid"/>
        </a:ln>
        <a:effectLst/>
      </dgm:spPr>
    </dgm:pt>
    <dgm:pt modelId="{A7C0B35D-6226-4D3E-96C8-118C5EE930A1}" type="pres">
      <dgm:prSet presAssocID="{25A3DA28-A3B3-4E42-9F45-F037E26A789C}" presName="text_3" presStyleLbl="node1" presStyleIdx="2" presStyleCnt="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E993C4DF-0991-48E2-8496-04A3830D1609}" type="pres">
      <dgm:prSet presAssocID="{25A3DA28-A3B3-4E42-9F45-F037E26A789C}" presName="accent_3" presStyleCnt="0"/>
      <dgm:spPr/>
    </dgm:pt>
    <dgm:pt modelId="{B470349F-9711-4B1C-AB67-EAC9983E15BD}" type="pres">
      <dgm:prSet presAssocID="{25A3DA28-A3B3-4E42-9F45-F037E26A789C}" presName="accentRepeatNode" presStyleLbl="solidFgAcc1" presStyleIdx="2" presStyleCnt="4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xfrm>
          <a:off x="428053" y="2111410"/>
          <a:ext cx="781943" cy="78194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rgbClr val="6AAC91"/>
          </a:solidFill>
          <a:prstDash val="solid"/>
        </a:ln>
        <a:effectLst/>
      </dgm:spPr>
    </dgm:pt>
    <dgm:pt modelId="{6CCD8AA2-1930-4D35-ABFC-73B5EFEF9BB6}" type="pres">
      <dgm:prSet presAssocID="{5F26BBC2-C110-45DA-85F6-7C0025E26CBB}" presName="text_4" presStyleLbl="node1" presStyleIdx="3" presStyleCnt="4">
        <dgm:presLayoutVars>
          <dgm:bulletEnabled val="1"/>
        </dgm:presLayoutVars>
      </dgm:prSet>
      <dgm:spPr>
        <a:prstGeom prst="rect">
          <a:avLst/>
        </a:prstGeom>
      </dgm:spPr>
      <dgm:t>
        <a:bodyPr/>
        <a:lstStyle/>
        <a:p>
          <a:endParaRPr lang="ru-RU"/>
        </a:p>
      </dgm:t>
    </dgm:pt>
    <dgm:pt modelId="{D9815C0F-CD73-4EE9-BEFB-853EF71B4340}" type="pres">
      <dgm:prSet presAssocID="{5F26BBC2-C110-45DA-85F6-7C0025E26CBB}" presName="accent_4" presStyleCnt="0"/>
      <dgm:spPr/>
    </dgm:pt>
    <dgm:pt modelId="{AFC13ADD-D8F6-45C2-8DD8-395A66E012CC}" type="pres">
      <dgm:prSet presAssocID="{5F26BBC2-C110-45DA-85F6-7C0025E26CBB}" presName="accentRepeatNode" presStyleLbl="solidFgAcc1" presStyleIdx="3" presStyleCnt="4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>
        <a:xfrm>
          <a:off x="69408" y="3049905"/>
          <a:ext cx="781943" cy="78194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rgbClr val="6AAC91"/>
          </a:solidFill>
          <a:prstDash val="solid"/>
        </a:ln>
        <a:effectLst/>
      </dgm:spPr>
    </dgm:pt>
  </dgm:ptLst>
  <dgm:cxnLst>
    <dgm:cxn modelId="{20A18CEC-BC0A-482A-B39D-23BB58AB2BC7}" srcId="{F2006821-8664-4AD6-B83E-0B4E05F050EF}" destId="{5F26BBC2-C110-45DA-85F6-7C0025E26CBB}" srcOrd="3" destOrd="0" parTransId="{0CD7AB6D-7686-428E-9FC4-3B6567ACF96D}" sibTransId="{48571351-FEE7-4B63-AF04-0F1F3B951B11}"/>
    <dgm:cxn modelId="{7BAC8F72-4EF5-4259-A62B-37EC96878C89}" type="presOf" srcId="{81DDF77B-279B-4D2B-98D4-0A1A2E1DBA9B}" destId="{C6EC69BC-0284-4014-8BDF-A22C4A088AB7}" srcOrd="0" destOrd="0" presId="urn:microsoft.com/office/officeart/2008/layout/VerticalCurvedList"/>
    <dgm:cxn modelId="{F4536AEE-E7B6-47CC-8FCE-B81545E2C37E}" type="presOf" srcId="{25A3DA28-A3B3-4E42-9F45-F037E26A789C}" destId="{A7C0B35D-6226-4D3E-96C8-118C5EE930A1}" srcOrd="0" destOrd="0" presId="urn:microsoft.com/office/officeart/2008/layout/VerticalCurvedList"/>
    <dgm:cxn modelId="{28981AC4-0AFF-4D71-984D-5403BCA9505D}" type="presOf" srcId="{5F26BBC2-C110-45DA-85F6-7C0025E26CBB}" destId="{6CCD8AA2-1930-4D35-ABFC-73B5EFEF9BB6}" srcOrd="0" destOrd="0" presId="urn:microsoft.com/office/officeart/2008/layout/VerticalCurvedList"/>
    <dgm:cxn modelId="{7345751F-77FC-468F-ABDC-EBC7B1374125}" type="presOf" srcId="{A1634E7B-5B0F-45F5-8634-4AECAAB4D368}" destId="{C4E67FE1-F20E-47F6-8734-A60383CA7F22}" srcOrd="0" destOrd="0" presId="urn:microsoft.com/office/officeart/2008/layout/VerticalCurvedList"/>
    <dgm:cxn modelId="{686CA2CC-6F38-40F2-9A7D-04EB455966F5}" type="presOf" srcId="{F2006821-8664-4AD6-B83E-0B4E05F050EF}" destId="{77854DA3-B84A-4D9A-8811-690B5985A631}" srcOrd="0" destOrd="0" presId="urn:microsoft.com/office/officeart/2008/layout/VerticalCurvedList"/>
    <dgm:cxn modelId="{432A0E90-B274-44AE-AE73-7B16A48FA5D6}" srcId="{F2006821-8664-4AD6-B83E-0B4E05F050EF}" destId="{09102B0A-B4E7-4B47-A14A-FE4F4BE018AC}" srcOrd="0" destOrd="0" parTransId="{76F915B6-B949-479F-A9BD-600E497F7F23}" sibTransId="{A1634E7B-5B0F-45F5-8634-4AECAAB4D368}"/>
    <dgm:cxn modelId="{9E1CFD23-F3B1-4906-BBBB-E618648416BE}" type="presOf" srcId="{09102B0A-B4E7-4B47-A14A-FE4F4BE018AC}" destId="{E7042F50-9254-4C34-8012-4146FE04082E}" srcOrd="0" destOrd="0" presId="urn:microsoft.com/office/officeart/2008/layout/VerticalCurvedList"/>
    <dgm:cxn modelId="{684D5B4F-9AE2-44F4-A576-1746E6A27623}" srcId="{F2006821-8664-4AD6-B83E-0B4E05F050EF}" destId="{25A3DA28-A3B3-4E42-9F45-F037E26A789C}" srcOrd="2" destOrd="0" parTransId="{A087AC0F-988D-49EE-BD77-FA7F73CC1191}" sibTransId="{B1E48ACC-700B-4E36-9170-835C23329B22}"/>
    <dgm:cxn modelId="{8BA97197-C441-43CC-BC1E-3D2B2382758C}" srcId="{F2006821-8664-4AD6-B83E-0B4E05F050EF}" destId="{81DDF77B-279B-4D2B-98D4-0A1A2E1DBA9B}" srcOrd="1" destOrd="0" parTransId="{C81D901A-711E-4E94-A036-4BDA5C9DB0CE}" sibTransId="{DA10D707-344E-49CD-8F09-86C57860ED67}"/>
    <dgm:cxn modelId="{C8F4B129-B58A-4D33-8E2F-88B5F8644F57}" type="presParOf" srcId="{77854DA3-B84A-4D9A-8811-690B5985A631}" destId="{D303B1DB-F455-4092-9A42-01A155D70502}" srcOrd="0" destOrd="0" presId="urn:microsoft.com/office/officeart/2008/layout/VerticalCurvedList"/>
    <dgm:cxn modelId="{A54C99E4-BA99-4F00-B537-253A04342D0E}" type="presParOf" srcId="{D303B1DB-F455-4092-9A42-01A155D70502}" destId="{FC3C617A-CE77-4745-9C57-DC29692A386D}" srcOrd="0" destOrd="0" presId="urn:microsoft.com/office/officeart/2008/layout/VerticalCurvedList"/>
    <dgm:cxn modelId="{C5355332-D3BC-4AD4-9B4C-7E10E91CC342}" type="presParOf" srcId="{FC3C617A-CE77-4745-9C57-DC29692A386D}" destId="{7AD80B2A-5774-4A9B-A03F-24DF8AE1BD58}" srcOrd="0" destOrd="0" presId="urn:microsoft.com/office/officeart/2008/layout/VerticalCurvedList"/>
    <dgm:cxn modelId="{90981BB9-A75D-4F3A-8A87-7CB6DC5F3EF5}" type="presParOf" srcId="{FC3C617A-CE77-4745-9C57-DC29692A386D}" destId="{C4E67FE1-F20E-47F6-8734-A60383CA7F22}" srcOrd="1" destOrd="0" presId="urn:microsoft.com/office/officeart/2008/layout/VerticalCurvedList"/>
    <dgm:cxn modelId="{CD5FE889-9603-4419-B981-3D00A8F4D3E7}" type="presParOf" srcId="{FC3C617A-CE77-4745-9C57-DC29692A386D}" destId="{7E6184B8-5F5F-49C5-B8D2-36D90CD7AFE7}" srcOrd="2" destOrd="0" presId="urn:microsoft.com/office/officeart/2008/layout/VerticalCurvedList"/>
    <dgm:cxn modelId="{F8490477-A01F-41B6-B9CD-8FE5FB20E147}" type="presParOf" srcId="{FC3C617A-CE77-4745-9C57-DC29692A386D}" destId="{799B881C-62A2-473D-888B-2866E31AAAE1}" srcOrd="3" destOrd="0" presId="urn:microsoft.com/office/officeart/2008/layout/VerticalCurvedList"/>
    <dgm:cxn modelId="{34D96833-6EF0-4AEE-AE92-8E14343DCDCD}" type="presParOf" srcId="{D303B1DB-F455-4092-9A42-01A155D70502}" destId="{E7042F50-9254-4C34-8012-4146FE04082E}" srcOrd="1" destOrd="0" presId="urn:microsoft.com/office/officeart/2008/layout/VerticalCurvedList"/>
    <dgm:cxn modelId="{F4A34954-EF57-429A-A02D-89781E3DEACE}" type="presParOf" srcId="{D303B1DB-F455-4092-9A42-01A155D70502}" destId="{1B2E83AD-A508-4B91-868E-41A399687C38}" srcOrd="2" destOrd="0" presId="urn:microsoft.com/office/officeart/2008/layout/VerticalCurvedList"/>
    <dgm:cxn modelId="{39CD66D2-A052-4FE5-8AA2-6B1A19790767}" type="presParOf" srcId="{1B2E83AD-A508-4B91-868E-41A399687C38}" destId="{582E6DD6-BB5C-4CD6-8F28-84A059F82DB9}" srcOrd="0" destOrd="0" presId="urn:microsoft.com/office/officeart/2008/layout/VerticalCurvedList"/>
    <dgm:cxn modelId="{9631DD29-81AF-4630-A1A8-51068F06BDE3}" type="presParOf" srcId="{D303B1DB-F455-4092-9A42-01A155D70502}" destId="{C6EC69BC-0284-4014-8BDF-A22C4A088AB7}" srcOrd="3" destOrd="0" presId="urn:microsoft.com/office/officeart/2008/layout/VerticalCurvedList"/>
    <dgm:cxn modelId="{0C6AA73B-3EAB-490D-9F56-F410CBD83F6E}" type="presParOf" srcId="{D303B1DB-F455-4092-9A42-01A155D70502}" destId="{92E65B8B-5ECD-419D-8FA5-0E28517E5EB2}" srcOrd="4" destOrd="0" presId="urn:microsoft.com/office/officeart/2008/layout/VerticalCurvedList"/>
    <dgm:cxn modelId="{F1B89220-D8E0-4E02-B91E-56D21285C57F}" type="presParOf" srcId="{92E65B8B-5ECD-419D-8FA5-0E28517E5EB2}" destId="{4C9E79D6-2CBD-4B74-AD8A-ACDADB7F940F}" srcOrd="0" destOrd="0" presId="urn:microsoft.com/office/officeart/2008/layout/VerticalCurvedList"/>
    <dgm:cxn modelId="{738CB26C-E0DA-40E1-B0EF-0D9E26A9FCB3}" type="presParOf" srcId="{D303B1DB-F455-4092-9A42-01A155D70502}" destId="{A7C0B35D-6226-4D3E-96C8-118C5EE930A1}" srcOrd="5" destOrd="0" presId="urn:microsoft.com/office/officeart/2008/layout/VerticalCurvedList"/>
    <dgm:cxn modelId="{5E3139D7-167D-4EAA-B5F4-9A99D898707A}" type="presParOf" srcId="{D303B1DB-F455-4092-9A42-01A155D70502}" destId="{E993C4DF-0991-48E2-8496-04A3830D1609}" srcOrd="6" destOrd="0" presId="urn:microsoft.com/office/officeart/2008/layout/VerticalCurvedList"/>
    <dgm:cxn modelId="{C9814E4A-47B7-4E2A-B225-2792A2EC2CAC}" type="presParOf" srcId="{E993C4DF-0991-48E2-8496-04A3830D1609}" destId="{B470349F-9711-4B1C-AB67-EAC9983E15BD}" srcOrd="0" destOrd="0" presId="urn:microsoft.com/office/officeart/2008/layout/VerticalCurvedList"/>
    <dgm:cxn modelId="{4AC1B04A-2B51-4D58-8C69-88237D7C62A6}" type="presParOf" srcId="{D303B1DB-F455-4092-9A42-01A155D70502}" destId="{6CCD8AA2-1930-4D35-ABFC-73B5EFEF9BB6}" srcOrd="7" destOrd="0" presId="urn:microsoft.com/office/officeart/2008/layout/VerticalCurvedList"/>
    <dgm:cxn modelId="{6467E8D2-F4EF-4E97-84A1-11D3FF5EB0F1}" type="presParOf" srcId="{D303B1DB-F455-4092-9A42-01A155D70502}" destId="{D9815C0F-CD73-4EE9-BEFB-853EF71B4340}" srcOrd="8" destOrd="0" presId="urn:microsoft.com/office/officeart/2008/layout/VerticalCurvedList"/>
    <dgm:cxn modelId="{CA3B4BE8-F338-4E53-8EE4-2C78D4284AEE}" type="presParOf" srcId="{D9815C0F-CD73-4EE9-BEFB-853EF71B4340}" destId="{AFC13ADD-D8F6-45C2-8DD8-395A66E012C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8AA273D-7099-4103-8734-8ECD2094DB9E}" type="doc">
      <dgm:prSet loTypeId="urn:microsoft.com/office/officeart/2005/8/layout/hProcess7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67637D-753C-4F8E-B4EF-A9778D894E6A}">
      <dgm:prSet phldrT="[Текст]" custT="1"/>
      <dgm:spPr/>
      <dgm:t>
        <a:bodyPr/>
        <a:lstStyle/>
        <a:p>
          <a:pPr marL="0" indent="0" algn="l"/>
          <a:r>
            <a:rPr lang="ru-RU" sz="1800" dirty="0"/>
            <a:t>Дотации бюджетам поселений на выравнивание бюджетной обеспеченности</a:t>
          </a:r>
        </a:p>
      </dgm:t>
    </dgm:pt>
    <dgm:pt modelId="{9AB784EE-A116-43FC-924F-09953F6BC7B5}" type="parTrans" cxnId="{09919EB8-2614-447A-B6DD-74ADB5AEBCD9}">
      <dgm:prSet/>
      <dgm:spPr/>
      <dgm:t>
        <a:bodyPr/>
        <a:lstStyle/>
        <a:p>
          <a:endParaRPr lang="ru-RU"/>
        </a:p>
      </dgm:t>
    </dgm:pt>
    <dgm:pt modelId="{6AE43544-0056-49FD-AF1F-DDC1573E1859}" type="sibTrans" cxnId="{09919EB8-2614-447A-B6DD-74ADB5AEBCD9}">
      <dgm:prSet/>
      <dgm:spPr/>
      <dgm:t>
        <a:bodyPr/>
        <a:lstStyle/>
        <a:p>
          <a:endParaRPr lang="ru-RU"/>
        </a:p>
      </dgm:t>
    </dgm:pt>
    <dgm:pt modelId="{7DB969D8-217F-43D0-A6BA-DE0561572BE9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9611529E-96A4-4D40-A0B3-B3228CE864C6}" type="parTrans" cxnId="{B1BE612E-B960-49FF-9978-757D4563E992}">
      <dgm:prSet/>
      <dgm:spPr/>
      <dgm:t>
        <a:bodyPr/>
        <a:lstStyle/>
        <a:p>
          <a:endParaRPr lang="ru-RU"/>
        </a:p>
      </dgm:t>
    </dgm:pt>
    <dgm:pt modelId="{B1A2B44E-1773-4A8E-8476-03A365CAE102}" type="sibTrans" cxnId="{B1BE612E-B960-49FF-9978-757D4563E992}">
      <dgm:prSet/>
      <dgm:spPr/>
      <dgm:t>
        <a:bodyPr/>
        <a:lstStyle/>
        <a:p>
          <a:endParaRPr lang="ru-RU"/>
        </a:p>
      </dgm:t>
    </dgm:pt>
    <dgm:pt modelId="{F4D5A10F-19FE-4458-A2BC-4D955075D45D}">
      <dgm:prSet phldrT="[Текст]"/>
      <dgm:spPr/>
      <dgm:t>
        <a:bodyPr/>
        <a:lstStyle/>
        <a:p>
          <a:r>
            <a:rPr lang="ru-RU" dirty="0"/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</a:p>
      </dgm:t>
    </dgm:pt>
    <dgm:pt modelId="{FAA99C63-58F9-4140-ACC8-2317D8E69EBD}" type="parTrans" cxnId="{6AFD815F-454E-490F-8E89-54179B112494}">
      <dgm:prSet/>
      <dgm:spPr/>
      <dgm:t>
        <a:bodyPr/>
        <a:lstStyle/>
        <a:p>
          <a:endParaRPr lang="ru-RU"/>
        </a:p>
      </dgm:t>
    </dgm:pt>
    <dgm:pt modelId="{04450804-380F-4897-9B24-D3EDBA36D861}" type="sibTrans" cxnId="{6AFD815F-454E-490F-8E89-54179B112494}">
      <dgm:prSet/>
      <dgm:spPr/>
      <dgm:t>
        <a:bodyPr/>
        <a:lstStyle/>
        <a:p>
          <a:endParaRPr lang="ru-RU"/>
        </a:p>
      </dgm:t>
    </dgm:pt>
    <dgm:pt modelId="{29F9753F-0870-4690-938F-7D50A4648E04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09245990-921F-43F8-A7A6-3EE4F0C48D2D}" type="parTrans" cxnId="{966794A5-0C60-4F9E-B18E-2BEEC11A7322}">
      <dgm:prSet/>
      <dgm:spPr/>
      <dgm:t>
        <a:bodyPr/>
        <a:lstStyle/>
        <a:p>
          <a:endParaRPr lang="ru-RU"/>
        </a:p>
      </dgm:t>
    </dgm:pt>
    <dgm:pt modelId="{F9B93C02-A57C-4B4C-8207-C6DBCC179BA2}" type="sibTrans" cxnId="{966794A5-0C60-4F9E-B18E-2BEEC11A7322}">
      <dgm:prSet/>
      <dgm:spPr/>
      <dgm:t>
        <a:bodyPr/>
        <a:lstStyle/>
        <a:p>
          <a:endParaRPr lang="ru-RU"/>
        </a:p>
      </dgm:t>
    </dgm:pt>
    <dgm:pt modelId="{A32AADC1-E708-416F-9E46-DBCE8DEE2FFE}">
      <dgm:prSet phldrT="[Текст]" custT="1"/>
      <dgm:spPr/>
      <dgm:t>
        <a:bodyPr/>
        <a:lstStyle/>
        <a:p>
          <a:r>
            <a:rPr lang="ru-RU" sz="1800" dirty="0"/>
            <a:t>Прочие межбюджетные трансферты, передаваемые бюджетам поселений</a:t>
          </a:r>
        </a:p>
      </dgm:t>
    </dgm:pt>
    <dgm:pt modelId="{0441FD14-FD17-40A2-B997-632690C51D18}" type="parTrans" cxnId="{A0279DB6-E104-4078-B997-E3374B018CFA}">
      <dgm:prSet/>
      <dgm:spPr/>
      <dgm:t>
        <a:bodyPr/>
        <a:lstStyle/>
        <a:p>
          <a:endParaRPr lang="ru-RU"/>
        </a:p>
      </dgm:t>
    </dgm:pt>
    <dgm:pt modelId="{A4DCC202-2612-4ACB-884D-47308CE208FE}" type="sibTrans" cxnId="{A0279DB6-E104-4078-B997-E3374B018CFA}">
      <dgm:prSet/>
      <dgm:spPr/>
      <dgm:t>
        <a:bodyPr/>
        <a:lstStyle/>
        <a:p>
          <a:endParaRPr lang="ru-RU"/>
        </a:p>
      </dgm:t>
    </dgm:pt>
    <dgm:pt modelId="{40F29AD7-0728-41A8-8009-F6C782364047}">
      <dgm:prSet phldrT="[Текст]"/>
      <dgm:spPr/>
      <dgm:t>
        <a:bodyPr/>
        <a:lstStyle/>
        <a:p>
          <a:endParaRPr lang="ru-RU" dirty="0"/>
        </a:p>
        <a:p>
          <a:r>
            <a:rPr lang="ru-RU" dirty="0"/>
            <a:t>  </a:t>
          </a:r>
        </a:p>
      </dgm:t>
    </dgm:pt>
    <dgm:pt modelId="{871AA7BC-A748-4D03-9BCE-A24EFB6B9FB2}" type="sibTrans" cxnId="{170AA1F6-E80B-4A1E-9E25-6C59A308AA02}">
      <dgm:prSet/>
      <dgm:spPr/>
      <dgm:t>
        <a:bodyPr/>
        <a:lstStyle/>
        <a:p>
          <a:endParaRPr lang="ru-RU"/>
        </a:p>
      </dgm:t>
    </dgm:pt>
    <dgm:pt modelId="{13A31BD3-2595-467A-9CDF-B113B47E0D58}" type="parTrans" cxnId="{170AA1F6-E80B-4A1E-9E25-6C59A308AA02}">
      <dgm:prSet/>
      <dgm:spPr/>
      <dgm:t>
        <a:bodyPr/>
        <a:lstStyle/>
        <a:p>
          <a:endParaRPr lang="ru-RU"/>
        </a:p>
      </dgm:t>
    </dgm:pt>
    <dgm:pt modelId="{7C6C05C4-D6FC-40FC-82B2-A7B944D96EA9}" type="pres">
      <dgm:prSet presAssocID="{E8AA273D-7099-4103-8734-8ECD2094DB9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A03B42A-38C8-4964-8402-70F4E4AC0383}" type="pres">
      <dgm:prSet presAssocID="{40F29AD7-0728-41A8-8009-F6C782364047}" presName="compositeNode" presStyleCnt="0">
        <dgm:presLayoutVars>
          <dgm:bulletEnabled val="1"/>
        </dgm:presLayoutVars>
      </dgm:prSet>
      <dgm:spPr/>
    </dgm:pt>
    <dgm:pt modelId="{BB0BF243-B07D-4350-9A06-5BD5FBE62490}" type="pres">
      <dgm:prSet presAssocID="{40F29AD7-0728-41A8-8009-F6C782364047}" presName="bgRect" presStyleLbl="node1" presStyleIdx="0" presStyleCnt="3"/>
      <dgm:spPr/>
      <dgm:t>
        <a:bodyPr/>
        <a:lstStyle/>
        <a:p>
          <a:endParaRPr lang="ru-RU"/>
        </a:p>
      </dgm:t>
    </dgm:pt>
    <dgm:pt modelId="{6E2C1E47-68CA-4075-848E-213E76D60373}" type="pres">
      <dgm:prSet presAssocID="{40F29AD7-0728-41A8-8009-F6C782364047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303E28-2144-40B8-9D15-A08EA7D70E04}" type="pres">
      <dgm:prSet presAssocID="{40F29AD7-0728-41A8-8009-F6C782364047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3F78B-7CE0-4010-A431-7582DD9D5AA0}" type="pres">
      <dgm:prSet presAssocID="{871AA7BC-A748-4D03-9BCE-A24EFB6B9FB2}" presName="hSp" presStyleCnt="0"/>
      <dgm:spPr/>
    </dgm:pt>
    <dgm:pt modelId="{517300A8-A8A0-4DD2-B69B-01053808783E}" type="pres">
      <dgm:prSet presAssocID="{871AA7BC-A748-4D03-9BCE-A24EFB6B9FB2}" presName="vProcSp" presStyleCnt="0"/>
      <dgm:spPr/>
    </dgm:pt>
    <dgm:pt modelId="{20917B64-7F12-4E29-9A76-10FD7AC460A6}" type="pres">
      <dgm:prSet presAssocID="{871AA7BC-A748-4D03-9BCE-A24EFB6B9FB2}" presName="vSp1" presStyleCnt="0"/>
      <dgm:spPr/>
    </dgm:pt>
    <dgm:pt modelId="{18E216A2-8A33-4566-A4E5-AD7FB45CA955}" type="pres">
      <dgm:prSet presAssocID="{871AA7BC-A748-4D03-9BCE-A24EFB6B9FB2}" presName="simulatedConn" presStyleLbl="solidFgAcc1" presStyleIdx="0" presStyleCnt="2" custAng="5400000" custLinFactX="-148698" custLinFactY="-408460" custLinFactNeighborX="-200000" custLinFactNeighborY="-500000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52F00043-DD6B-4B5E-9CB3-B058569B1A88}" type="pres">
      <dgm:prSet presAssocID="{871AA7BC-A748-4D03-9BCE-A24EFB6B9FB2}" presName="vSp2" presStyleCnt="0"/>
      <dgm:spPr/>
    </dgm:pt>
    <dgm:pt modelId="{DC55E329-92ED-4FD0-91B9-2341EFA5D6EF}" type="pres">
      <dgm:prSet presAssocID="{871AA7BC-A748-4D03-9BCE-A24EFB6B9FB2}" presName="sibTrans" presStyleCnt="0"/>
      <dgm:spPr/>
    </dgm:pt>
    <dgm:pt modelId="{636D634E-39EF-40E2-9805-F272874D9AD9}" type="pres">
      <dgm:prSet presAssocID="{7DB969D8-217F-43D0-A6BA-DE0561572BE9}" presName="compositeNode" presStyleCnt="0">
        <dgm:presLayoutVars>
          <dgm:bulletEnabled val="1"/>
        </dgm:presLayoutVars>
      </dgm:prSet>
      <dgm:spPr/>
    </dgm:pt>
    <dgm:pt modelId="{06C33A46-2678-48EC-B2F1-98B17C3BB930}" type="pres">
      <dgm:prSet presAssocID="{7DB969D8-217F-43D0-A6BA-DE0561572BE9}" presName="bgRect" presStyleLbl="node1" presStyleIdx="1" presStyleCnt="3"/>
      <dgm:spPr/>
      <dgm:t>
        <a:bodyPr/>
        <a:lstStyle/>
        <a:p>
          <a:endParaRPr lang="ru-RU"/>
        </a:p>
      </dgm:t>
    </dgm:pt>
    <dgm:pt modelId="{6CBD1CBC-A198-4DAA-869A-1E96A230341D}" type="pres">
      <dgm:prSet presAssocID="{7DB969D8-217F-43D0-A6BA-DE0561572BE9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D94DE8-ED9E-4A49-ADB1-3D01F0C3A2DA}" type="pres">
      <dgm:prSet presAssocID="{7DB969D8-217F-43D0-A6BA-DE0561572BE9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38F6E1-2C51-4CDF-B449-8FD6A58F75BA}" type="pres">
      <dgm:prSet presAssocID="{B1A2B44E-1773-4A8E-8476-03A365CAE102}" presName="hSp" presStyleCnt="0"/>
      <dgm:spPr/>
    </dgm:pt>
    <dgm:pt modelId="{6CAACC79-CAB0-4B1D-A2A2-7C3CEF019216}" type="pres">
      <dgm:prSet presAssocID="{B1A2B44E-1773-4A8E-8476-03A365CAE102}" presName="vProcSp" presStyleCnt="0"/>
      <dgm:spPr/>
    </dgm:pt>
    <dgm:pt modelId="{0F8683EB-537A-4634-9F8C-1FEC987EAB21}" type="pres">
      <dgm:prSet presAssocID="{B1A2B44E-1773-4A8E-8476-03A365CAE102}" presName="vSp1" presStyleCnt="0"/>
      <dgm:spPr/>
    </dgm:pt>
    <dgm:pt modelId="{3C62D567-BD11-4B4D-92FC-3C937230495A}" type="pres">
      <dgm:prSet presAssocID="{B1A2B44E-1773-4A8E-8476-03A365CAE102}" presName="simulatedConn" presStyleLbl="solidFgAcc1" presStyleIdx="1" presStyleCnt="2" custAng="5400000" custLinFactX="118957" custLinFactY="-400000" custLinFactNeighborX="200000" custLinFactNeighborY="-496940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0F0DCDA3-49AC-4DEC-94BF-67DAE372DFF3}" type="pres">
      <dgm:prSet presAssocID="{B1A2B44E-1773-4A8E-8476-03A365CAE102}" presName="vSp2" presStyleCnt="0"/>
      <dgm:spPr/>
    </dgm:pt>
    <dgm:pt modelId="{AE6924A6-CF7C-4F25-AE8D-07FE8C0D226E}" type="pres">
      <dgm:prSet presAssocID="{B1A2B44E-1773-4A8E-8476-03A365CAE102}" presName="sibTrans" presStyleCnt="0"/>
      <dgm:spPr/>
    </dgm:pt>
    <dgm:pt modelId="{017B040C-03EB-46F8-A80B-71F419E5BD26}" type="pres">
      <dgm:prSet presAssocID="{29F9753F-0870-4690-938F-7D50A4648E04}" presName="compositeNode" presStyleCnt="0">
        <dgm:presLayoutVars>
          <dgm:bulletEnabled val="1"/>
        </dgm:presLayoutVars>
      </dgm:prSet>
      <dgm:spPr/>
    </dgm:pt>
    <dgm:pt modelId="{662DB945-6FCC-4589-A332-C74BF656D2A4}" type="pres">
      <dgm:prSet presAssocID="{29F9753F-0870-4690-938F-7D50A4648E04}" presName="bgRect" presStyleLbl="node1" presStyleIdx="2" presStyleCnt="3"/>
      <dgm:spPr/>
      <dgm:t>
        <a:bodyPr/>
        <a:lstStyle/>
        <a:p>
          <a:endParaRPr lang="ru-RU"/>
        </a:p>
      </dgm:t>
    </dgm:pt>
    <dgm:pt modelId="{E4D5C2F8-D030-4181-A182-5E1ABD20CF0C}" type="pres">
      <dgm:prSet presAssocID="{29F9753F-0870-4690-938F-7D50A4648E04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2841CC-727E-49BF-91EE-5DE9E2E3EC38}" type="pres">
      <dgm:prSet presAssocID="{29F9753F-0870-4690-938F-7D50A4648E04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B0569EF-2F1D-4B32-9121-455D40F895C3}" type="presOf" srcId="{7DB969D8-217F-43D0-A6BA-DE0561572BE9}" destId="{6CBD1CBC-A198-4DAA-869A-1E96A230341D}" srcOrd="1" destOrd="0" presId="urn:microsoft.com/office/officeart/2005/8/layout/hProcess7#1"/>
    <dgm:cxn modelId="{053D7A45-536E-4EB3-B6DD-B2BA53EED2C5}" type="presOf" srcId="{29F9753F-0870-4690-938F-7D50A4648E04}" destId="{E4D5C2F8-D030-4181-A182-5E1ABD20CF0C}" srcOrd="1" destOrd="0" presId="urn:microsoft.com/office/officeart/2005/8/layout/hProcess7#1"/>
    <dgm:cxn modelId="{09919EB8-2614-447A-B6DD-74ADB5AEBCD9}" srcId="{40F29AD7-0728-41A8-8009-F6C782364047}" destId="{0A67637D-753C-4F8E-B4EF-A9778D894E6A}" srcOrd="0" destOrd="0" parTransId="{9AB784EE-A116-43FC-924F-09953F6BC7B5}" sibTransId="{6AE43544-0056-49FD-AF1F-DDC1573E1859}"/>
    <dgm:cxn modelId="{6AFD815F-454E-490F-8E89-54179B112494}" srcId="{7DB969D8-217F-43D0-A6BA-DE0561572BE9}" destId="{F4D5A10F-19FE-4458-A2BC-4D955075D45D}" srcOrd="0" destOrd="0" parTransId="{FAA99C63-58F9-4140-ACC8-2317D8E69EBD}" sibTransId="{04450804-380F-4897-9B24-D3EDBA36D861}"/>
    <dgm:cxn modelId="{B1BE612E-B960-49FF-9978-757D4563E992}" srcId="{E8AA273D-7099-4103-8734-8ECD2094DB9E}" destId="{7DB969D8-217F-43D0-A6BA-DE0561572BE9}" srcOrd="1" destOrd="0" parTransId="{9611529E-96A4-4D40-A0B3-B3228CE864C6}" sibTransId="{B1A2B44E-1773-4A8E-8476-03A365CAE102}"/>
    <dgm:cxn modelId="{15310E82-6E7A-4495-A7D1-FCB3858D911C}" type="presOf" srcId="{F4D5A10F-19FE-4458-A2BC-4D955075D45D}" destId="{1ED94DE8-ED9E-4A49-ADB1-3D01F0C3A2DA}" srcOrd="0" destOrd="0" presId="urn:microsoft.com/office/officeart/2005/8/layout/hProcess7#1"/>
    <dgm:cxn modelId="{A0279DB6-E104-4078-B997-E3374B018CFA}" srcId="{29F9753F-0870-4690-938F-7D50A4648E04}" destId="{A32AADC1-E708-416F-9E46-DBCE8DEE2FFE}" srcOrd="0" destOrd="0" parTransId="{0441FD14-FD17-40A2-B997-632690C51D18}" sibTransId="{A4DCC202-2612-4ACB-884D-47308CE208FE}"/>
    <dgm:cxn modelId="{A7D97C6F-ABC1-4939-A607-416017074114}" type="presOf" srcId="{40F29AD7-0728-41A8-8009-F6C782364047}" destId="{BB0BF243-B07D-4350-9A06-5BD5FBE62490}" srcOrd="0" destOrd="0" presId="urn:microsoft.com/office/officeart/2005/8/layout/hProcess7#1"/>
    <dgm:cxn modelId="{170AA1F6-E80B-4A1E-9E25-6C59A308AA02}" srcId="{E8AA273D-7099-4103-8734-8ECD2094DB9E}" destId="{40F29AD7-0728-41A8-8009-F6C782364047}" srcOrd="0" destOrd="0" parTransId="{13A31BD3-2595-467A-9CDF-B113B47E0D58}" sibTransId="{871AA7BC-A748-4D03-9BCE-A24EFB6B9FB2}"/>
    <dgm:cxn modelId="{7C3F1FFB-5E31-4629-AFC1-C1B5ABDFBD37}" type="presOf" srcId="{29F9753F-0870-4690-938F-7D50A4648E04}" destId="{662DB945-6FCC-4589-A332-C74BF656D2A4}" srcOrd="0" destOrd="0" presId="urn:microsoft.com/office/officeart/2005/8/layout/hProcess7#1"/>
    <dgm:cxn modelId="{F9E399E7-5FAB-45BB-A7D5-606C0D62D282}" type="presOf" srcId="{0A67637D-753C-4F8E-B4EF-A9778D894E6A}" destId="{83303E28-2144-40B8-9D15-A08EA7D70E04}" srcOrd="0" destOrd="0" presId="urn:microsoft.com/office/officeart/2005/8/layout/hProcess7#1"/>
    <dgm:cxn modelId="{1C8DC42F-C83C-4E3D-AD49-C36067F3D519}" type="presOf" srcId="{7DB969D8-217F-43D0-A6BA-DE0561572BE9}" destId="{06C33A46-2678-48EC-B2F1-98B17C3BB930}" srcOrd="0" destOrd="0" presId="urn:microsoft.com/office/officeart/2005/8/layout/hProcess7#1"/>
    <dgm:cxn modelId="{20E78729-EEEA-48CD-B515-7976C13E72CF}" type="presOf" srcId="{E8AA273D-7099-4103-8734-8ECD2094DB9E}" destId="{7C6C05C4-D6FC-40FC-82B2-A7B944D96EA9}" srcOrd="0" destOrd="0" presId="urn:microsoft.com/office/officeart/2005/8/layout/hProcess7#1"/>
    <dgm:cxn modelId="{EDAC214A-B078-43F2-A261-48501EF46BFE}" type="presOf" srcId="{A32AADC1-E708-416F-9E46-DBCE8DEE2FFE}" destId="{E82841CC-727E-49BF-91EE-5DE9E2E3EC38}" srcOrd="0" destOrd="0" presId="urn:microsoft.com/office/officeart/2005/8/layout/hProcess7#1"/>
    <dgm:cxn modelId="{966794A5-0C60-4F9E-B18E-2BEEC11A7322}" srcId="{E8AA273D-7099-4103-8734-8ECD2094DB9E}" destId="{29F9753F-0870-4690-938F-7D50A4648E04}" srcOrd="2" destOrd="0" parTransId="{09245990-921F-43F8-A7A6-3EE4F0C48D2D}" sibTransId="{F9B93C02-A57C-4B4C-8207-C6DBCC179BA2}"/>
    <dgm:cxn modelId="{11F6E162-7949-49C8-BF00-ADAF175E2E69}" type="presOf" srcId="{40F29AD7-0728-41A8-8009-F6C782364047}" destId="{6E2C1E47-68CA-4075-848E-213E76D60373}" srcOrd="1" destOrd="0" presId="urn:microsoft.com/office/officeart/2005/8/layout/hProcess7#1"/>
    <dgm:cxn modelId="{E52021DC-CBC2-48E4-85D8-0E7F01D12D4E}" type="presParOf" srcId="{7C6C05C4-D6FC-40FC-82B2-A7B944D96EA9}" destId="{EA03B42A-38C8-4964-8402-70F4E4AC0383}" srcOrd="0" destOrd="0" presId="urn:microsoft.com/office/officeart/2005/8/layout/hProcess7#1"/>
    <dgm:cxn modelId="{E7938CCD-134D-4306-8165-69C30B61CCDD}" type="presParOf" srcId="{EA03B42A-38C8-4964-8402-70F4E4AC0383}" destId="{BB0BF243-B07D-4350-9A06-5BD5FBE62490}" srcOrd="0" destOrd="0" presId="urn:microsoft.com/office/officeart/2005/8/layout/hProcess7#1"/>
    <dgm:cxn modelId="{7C4D2F6D-2B5A-4119-ACC2-230BCFA63B36}" type="presParOf" srcId="{EA03B42A-38C8-4964-8402-70F4E4AC0383}" destId="{6E2C1E47-68CA-4075-848E-213E76D60373}" srcOrd="1" destOrd="0" presId="urn:microsoft.com/office/officeart/2005/8/layout/hProcess7#1"/>
    <dgm:cxn modelId="{341FA33F-6AFB-4826-8469-6455C99E90F7}" type="presParOf" srcId="{EA03B42A-38C8-4964-8402-70F4E4AC0383}" destId="{83303E28-2144-40B8-9D15-A08EA7D70E04}" srcOrd="2" destOrd="0" presId="urn:microsoft.com/office/officeart/2005/8/layout/hProcess7#1"/>
    <dgm:cxn modelId="{F5F3703F-33FA-4624-9AE4-05A9B02D701C}" type="presParOf" srcId="{7C6C05C4-D6FC-40FC-82B2-A7B944D96EA9}" destId="{F893F78B-7CE0-4010-A431-7582DD9D5AA0}" srcOrd="1" destOrd="0" presId="urn:microsoft.com/office/officeart/2005/8/layout/hProcess7#1"/>
    <dgm:cxn modelId="{1F669EFA-578D-4A76-B9BC-9FBDCBE746BC}" type="presParOf" srcId="{7C6C05C4-D6FC-40FC-82B2-A7B944D96EA9}" destId="{517300A8-A8A0-4DD2-B69B-01053808783E}" srcOrd="2" destOrd="0" presId="urn:microsoft.com/office/officeart/2005/8/layout/hProcess7#1"/>
    <dgm:cxn modelId="{07A6CF5C-D3E9-4832-84AE-0EF0993A1F18}" type="presParOf" srcId="{517300A8-A8A0-4DD2-B69B-01053808783E}" destId="{20917B64-7F12-4E29-9A76-10FD7AC460A6}" srcOrd="0" destOrd="0" presId="urn:microsoft.com/office/officeart/2005/8/layout/hProcess7#1"/>
    <dgm:cxn modelId="{1D007501-A8CC-4A31-AA0A-9BF58FA6EDA2}" type="presParOf" srcId="{517300A8-A8A0-4DD2-B69B-01053808783E}" destId="{18E216A2-8A33-4566-A4E5-AD7FB45CA955}" srcOrd="1" destOrd="0" presId="urn:microsoft.com/office/officeart/2005/8/layout/hProcess7#1"/>
    <dgm:cxn modelId="{706F0C44-1C4E-4A83-B0AB-C175FD20152C}" type="presParOf" srcId="{517300A8-A8A0-4DD2-B69B-01053808783E}" destId="{52F00043-DD6B-4B5E-9CB3-B058569B1A88}" srcOrd="2" destOrd="0" presId="urn:microsoft.com/office/officeart/2005/8/layout/hProcess7#1"/>
    <dgm:cxn modelId="{A7D1B0D6-0FA2-4724-8F9C-FA06953F8814}" type="presParOf" srcId="{7C6C05C4-D6FC-40FC-82B2-A7B944D96EA9}" destId="{DC55E329-92ED-4FD0-91B9-2341EFA5D6EF}" srcOrd="3" destOrd="0" presId="urn:microsoft.com/office/officeart/2005/8/layout/hProcess7#1"/>
    <dgm:cxn modelId="{EAF07BC3-0F79-428C-80C3-9A1EEF752C3F}" type="presParOf" srcId="{7C6C05C4-D6FC-40FC-82B2-A7B944D96EA9}" destId="{636D634E-39EF-40E2-9805-F272874D9AD9}" srcOrd="4" destOrd="0" presId="urn:microsoft.com/office/officeart/2005/8/layout/hProcess7#1"/>
    <dgm:cxn modelId="{FF91C64A-A8CF-4067-8474-601457365EE1}" type="presParOf" srcId="{636D634E-39EF-40E2-9805-F272874D9AD9}" destId="{06C33A46-2678-48EC-B2F1-98B17C3BB930}" srcOrd="0" destOrd="0" presId="urn:microsoft.com/office/officeart/2005/8/layout/hProcess7#1"/>
    <dgm:cxn modelId="{D8C696F1-ACA7-4F78-86B3-80054842E370}" type="presParOf" srcId="{636D634E-39EF-40E2-9805-F272874D9AD9}" destId="{6CBD1CBC-A198-4DAA-869A-1E96A230341D}" srcOrd="1" destOrd="0" presId="urn:microsoft.com/office/officeart/2005/8/layout/hProcess7#1"/>
    <dgm:cxn modelId="{65A88FFE-4F4E-493E-9140-B9BF31C8F416}" type="presParOf" srcId="{636D634E-39EF-40E2-9805-F272874D9AD9}" destId="{1ED94DE8-ED9E-4A49-ADB1-3D01F0C3A2DA}" srcOrd="2" destOrd="0" presId="urn:microsoft.com/office/officeart/2005/8/layout/hProcess7#1"/>
    <dgm:cxn modelId="{96C98CA2-3379-4BE6-83EB-E97963993B17}" type="presParOf" srcId="{7C6C05C4-D6FC-40FC-82B2-A7B944D96EA9}" destId="{7538F6E1-2C51-4CDF-B449-8FD6A58F75BA}" srcOrd="5" destOrd="0" presId="urn:microsoft.com/office/officeart/2005/8/layout/hProcess7#1"/>
    <dgm:cxn modelId="{E40C4E40-B4E6-4A5E-9142-BF497F9AB3DD}" type="presParOf" srcId="{7C6C05C4-D6FC-40FC-82B2-A7B944D96EA9}" destId="{6CAACC79-CAB0-4B1D-A2A2-7C3CEF019216}" srcOrd="6" destOrd="0" presId="urn:microsoft.com/office/officeart/2005/8/layout/hProcess7#1"/>
    <dgm:cxn modelId="{00DF0894-268B-4605-925E-5C4AC3975F22}" type="presParOf" srcId="{6CAACC79-CAB0-4B1D-A2A2-7C3CEF019216}" destId="{0F8683EB-537A-4634-9F8C-1FEC987EAB21}" srcOrd="0" destOrd="0" presId="urn:microsoft.com/office/officeart/2005/8/layout/hProcess7#1"/>
    <dgm:cxn modelId="{3144D841-1800-40FE-BFAE-10A7E95EBB34}" type="presParOf" srcId="{6CAACC79-CAB0-4B1D-A2A2-7C3CEF019216}" destId="{3C62D567-BD11-4B4D-92FC-3C937230495A}" srcOrd="1" destOrd="0" presId="urn:microsoft.com/office/officeart/2005/8/layout/hProcess7#1"/>
    <dgm:cxn modelId="{9D1ED184-A4EF-450D-BCFE-E0052C5C9FF8}" type="presParOf" srcId="{6CAACC79-CAB0-4B1D-A2A2-7C3CEF019216}" destId="{0F0DCDA3-49AC-4DEC-94BF-67DAE372DFF3}" srcOrd="2" destOrd="0" presId="urn:microsoft.com/office/officeart/2005/8/layout/hProcess7#1"/>
    <dgm:cxn modelId="{09593366-CFC8-41B3-B884-79F3E110FAD9}" type="presParOf" srcId="{7C6C05C4-D6FC-40FC-82B2-A7B944D96EA9}" destId="{AE6924A6-CF7C-4F25-AE8D-07FE8C0D226E}" srcOrd="7" destOrd="0" presId="urn:microsoft.com/office/officeart/2005/8/layout/hProcess7#1"/>
    <dgm:cxn modelId="{F5893ACC-13AD-4EE5-8B06-A08BE3BCD90C}" type="presParOf" srcId="{7C6C05C4-D6FC-40FC-82B2-A7B944D96EA9}" destId="{017B040C-03EB-46F8-A80B-71F419E5BD26}" srcOrd="8" destOrd="0" presId="urn:microsoft.com/office/officeart/2005/8/layout/hProcess7#1"/>
    <dgm:cxn modelId="{806280E6-4335-497D-A932-CFA5762663A4}" type="presParOf" srcId="{017B040C-03EB-46F8-A80B-71F419E5BD26}" destId="{662DB945-6FCC-4589-A332-C74BF656D2A4}" srcOrd="0" destOrd="0" presId="urn:microsoft.com/office/officeart/2005/8/layout/hProcess7#1"/>
    <dgm:cxn modelId="{4975C388-A402-4F96-9CBC-78F09A75C54A}" type="presParOf" srcId="{017B040C-03EB-46F8-A80B-71F419E5BD26}" destId="{E4D5C2F8-D030-4181-A182-5E1ABD20CF0C}" srcOrd="1" destOrd="0" presId="urn:microsoft.com/office/officeart/2005/8/layout/hProcess7#1"/>
    <dgm:cxn modelId="{C3769B57-6B36-44EF-AD0E-196590DB9489}" type="presParOf" srcId="{017B040C-03EB-46F8-A80B-71F419E5BD26}" destId="{E82841CC-727E-49BF-91EE-5DE9E2E3EC38}" srcOrd="2" destOrd="0" presId="urn:microsoft.com/office/officeart/2005/8/layout/hProcess7#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62ADAA0-0718-4EB1-A138-95952F151166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F4C6FD-3524-49DF-AE03-14DABF5F0D01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A702F89F-56D1-4A9F-8B6B-EA0CFEE99688}" type="parTrans" cxnId="{6F6257A3-C8DE-4AC9-910D-124F53DA07A4}">
      <dgm:prSet/>
      <dgm:spPr/>
      <dgm:t>
        <a:bodyPr/>
        <a:lstStyle/>
        <a:p>
          <a:endParaRPr lang="ru-RU"/>
        </a:p>
      </dgm:t>
    </dgm:pt>
    <dgm:pt modelId="{869A68C0-0790-47D5-8DC7-F59C2E8253AA}" type="sibTrans" cxnId="{6F6257A3-C8DE-4AC9-910D-124F53DA07A4}">
      <dgm:prSet/>
      <dgm:spPr/>
      <dgm:t>
        <a:bodyPr/>
        <a:lstStyle/>
        <a:p>
          <a:endParaRPr lang="ru-RU"/>
        </a:p>
      </dgm:t>
    </dgm:pt>
    <dgm:pt modelId="{7FC005EB-BA7F-45B3-8B1F-F8480CD5D331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>
              <a:solidFill>
                <a:prstClr val="black"/>
              </a:solidFill>
              <a:latin typeface="+mn-lt"/>
              <a:cs typeface="Arial" panose="020B0604020202020204" pitchFamily="34" charset="0"/>
            </a:rPr>
            <a:t>Ремонт котельных, тепловых, </a:t>
          </a:r>
          <a:r>
            <a:rPr lang="ru-RU" sz="1600" b="1" dirty="0" err="1">
              <a:solidFill>
                <a:prstClr val="black"/>
              </a:solidFill>
              <a:latin typeface="+mn-lt"/>
              <a:cs typeface="Arial" panose="020B0604020202020204" pitchFamily="34" charset="0"/>
            </a:rPr>
            <a:t>водоп-роводных</a:t>
          </a:r>
          <a:r>
            <a:rPr lang="ru-RU" sz="1600" b="1" dirty="0">
              <a:solidFill>
                <a:prstClr val="black"/>
              </a:solidFill>
              <a:latin typeface="+mn-lt"/>
              <a:cs typeface="Arial" panose="020B0604020202020204" pitchFamily="34" charset="0"/>
            </a:rPr>
            <a:t> и канализационных сетей</a:t>
          </a:r>
          <a:endParaRPr lang="ru-RU" sz="1600" b="1" dirty="0">
            <a:latin typeface="+mn-lt"/>
          </a:endParaRPr>
        </a:p>
      </dgm:t>
    </dgm:pt>
    <dgm:pt modelId="{1FA4FADD-C16C-45D0-86FE-BB022065B6A4}" type="parTrans" cxnId="{DEB73838-F214-4491-921F-F76B8D1F1DCE}">
      <dgm:prSet/>
      <dgm:spPr/>
      <dgm:t>
        <a:bodyPr/>
        <a:lstStyle/>
        <a:p>
          <a:endParaRPr lang="ru-RU"/>
        </a:p>
      </dgm:t>
    </dgm:pt>
    <dgm:pt modelId="{74E97C26-E5D2-4DDD-BF2E-C6916E0E32A5}" type="sibTrans" cxnId="{DEB73838-F214-4491-921F-F76B8D1F1DCE}">
      <dgm:prSet/>
      <dgm:spPr/>
      <dgm:t>
        <a:bodyPr/>
        <a:lstStyle/>
        <a:p>
          <a:endParaRPr lang="ru-RU"/>
        </a:p>
      </dgm:t>
    </dgm:pt>
    <dgm:pt modelId="{CF94FDAB-8D60-4D32-8C72-5D01BB012D7D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4BFC5993-E9B7-4E04-8ECF-CD3BF1C24C84}" type="parTrans" cxnId="{CCA70734-FFC4-4A25-AFB1-B332996B6B3D}">
      <dgm:prSet/>
      <dgm:spPr/>
      <dgm:t>
        <a:bodyPr/>
        <a:lstStyle/>
        <a:p>
          <a:endParaRPr lang="ru-RU"/>
        </a:p>
      </dgm:t>
    </dgm:pt>
    <dgm:pt modelId="{102EF488-8310-41B5-9A55-5DBAB183774B}" type="sibTrans" cxnId="{CCA70734-FFC4-4A25-AFB1-B332996B6B3D}">
      <dgm:prSet/>
      <dgm:spPr/>
      <dgm:t>
        <a:bodyPr/>
        <a:lstStyle/>
        <a:p>
          <a:endParaRPr lang="ru-RU"/>
        </a:p>
      </dgm:t>
    </dgm:pt>
    <dgm:pt modelId="{9D589383-B9FC-40F3-AC81-F101866CDD0E}">
      <dgm:prSet phldrT="[Текст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/>
            <a:t>Ремонт помещения и оборудования котельной санатория </a:t>
          </a:r>
          <a:r>
            <a:rPr lang="ru-RU" sz="1600" b="1" dirty="0" err="1"/>
            <a:t>Борисовский</a:t>
          </a:r>
          <a:endParaRPr lang="ru-RU" sz="1600" b="1" dirty="0"/>
        </a:p>
      </dgm:t>
    </dgm:pt>
    <dgm:pt modelId="{5513D13C-84A5-4D76-BDD1-5CCC664CE767}" type="parTrans" cxnId="{08935F52-DA1C-4ECF-92CE-C738104447ED}">
      <dgm:prSet/>
      <dgm:spPr/>
      <dgm:t>
        <a:bodyPr/>
        <a:lstStyle/>
        <a:p>
          <a:endParaRPr lang="ru-RU"/>
        </a:p>
      </dgm:t>
    </dgm:pt>
    <dgm:pt modelId="{CF52DEE9-0DF2-472F-B4F7-1219F2FC75B5}" type="sibTrans" cxnId="{08935F52-DA1C-4ECF-92CE-C738104447ED}">
      <dgm:prSet/>
      <dgm:spPr/>
      <dgm:t>
        <a:bodyPr/>
        <a:lstStyle/>
        <a:p>
          <a:endParaRPr lang="ru-RU"/>
        </a:p>
      </dgm:t>
    </dgm:pt>
    <dgm:pt modelId="{4D4D4341-2629-42AE-9444-00885CB9DBA6}">
      <dgm:prSet phldrT="[Текст]"/>
      <dgm:spPr/>
      <dgm:t>
        <a:bodyPr/>
        <a:lstStyle/>
        <a:p>
          <a:r>
            <a:rPr lang="ru-RU" dirty="0"/>
            <a:t> </a:t>
          </a:r>
        </a:p>
      </dgm:t>
    </dgm:pt>
    <dgm:pt modelId="{3007C421-6C49-4703-A85A-D9D9366E749B}" type="parTrans" cxnId="{C82133B3-55FC-4211-9BE7-8A1C1804393E}">
      <dgm:prSet/>
      <dgm:spPr/>
      <dgm:t>
        <a:bodyPr/>
        <a:lstStyle/>
        <a:p>
          <a:endParaRPr lang="ru-RU"/>
        </a:p>
      </dgm:t>
    </dgm:pt>
    <dgm:pt modelId="{A7A8843F-22C5-40A2-A952-6D5CF89191EE}" type="sibTrans" cxnId="{C82133B3-55FC-4211-9BE7-8A1C1804393E}">
      <dgm:prSet/>
      <dgm:spPr/>
      <dgm:t>
        <a:bodyPr/>
        <a:lstStyle/>
        <a:p>
          <a:endParaRPr lang="ru-RU"/>
        </a:p>
      </dgm:t>
    </dgm:pt>
    <dgm:pt modelId="{0BD3B87A-AB5A-478E-ABED-BE3BDA285E43}">
      <dgm:prSet phldrT="[Текст]" custT="1"/>
      <dgm:spPr/>
      <dgm:t>
        <a:bodyPr/>
        <a:lstStyle/>
        <a:p>
          <a:r>
            <a:rPr lang="ru-RU" sz="1600" b="1" dirty="0"/>
            <a:t>Приобретение котла на котельную </a:t>
          </a:r>
          <a:r>
            <a:rPr lang="ru-RU" sz="1600" b="1" dirty="0" err="1"/>
            <a:t>пгт.Зеленогорский</a:t>
          </a:r>
          <a:endParaRPr lang="ru-RU" sz="1600" b="1" dirty="0"/>
        </a:p>
      </dgm:t>
    </dgm:pt>
    <dgm:pt modelId="{F6AAD9A2-F253-4753-8CED-61EB61988691}" type="parTrans" cxnId="{FEF047B2-2A0D-4F1E-9131-A03BEA5CB0BE}">
      <dgm:prSet/>
      <dgm:spPr/>
      <dgm:t>
        <a:bodyPr/>
        <a:lstStyle/>
        <a:p>
          <a:endParaRPr lang="ru-RU"/>
        </a:p>
      </dgm:t>
    </dgm:pt>
    <dgm:pt modelId="{7EC995E8-0E3F-4777-BA7F-2FDE25F2DA10}" type="sibTrans" cxnId="{FEF047B2-2A0D-4F1E-9131-A03BEA5CB0BE}">
      <dgm:prSet/>
      <dgm:spPr/>
      <dgm:t>
        <a:bodyPr/>
        <a:lstStyle/>
        <a:p>
          <a:endParaRPr lang="ru-RU"/>
        </a:p>
      </dgm:t>
    </dgm:pt>
    <dgm:pt modelId="{8577F991-28C7-491F-BFFB-11D6174EFF9F}" type="pres">
      <dgm:prSet presAssocID="{062ADAA0-0718-4EB1-A138-95952F151166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0440D8D2-4766-4364-8904-C53D5FB3407E}" type="pres">
      <dgm:prSet presAssocID="{BAF4C6FD-3524-49DF-AE03-14DABF5F0D01}" presName="parenttextcomposite" presStyleCnt="0"/>
      <dgm:spPr/>
    </dgm:pt>
    <dgm:pt modelId="{375EA7E4-0EF6-4E10-A661-CD9990E566D3}" type="pres">
      <dgm:prSet presAssocID="{BAF4C6FD-3524-49DF-AE03-14DABF5F0D01}" presName="parenttext" presStyleLbl="revTx" presStyleIdx="0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63AAB3-5C98-412A-B1C4-300DE8FF0823}" type="pres">
      <dgm:prSet presAssocID="{BAF4C6FD-3524-49DF-AE03-14DABF5F0D01}" presName="composite" presStyleCnt="0"/>
      <dgm:spPr/>
    </dgm:pt>
    <dgm:pt modelId="{F6C06E9B-F763-47E8-B570-91B244825422}" type="pres">
      <dgm:prSet presAssocID="{BAF4C6FD-3524-49DF-AE03-14DABF5F0D01}" presName="chevron1" presStyleLbl="alignNode1" presStyleIdx="0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7CB18446-4D2B-49F4-B6B8-3367D270913F}" type="pres">
      <dgm:prSet presAssocID="{BAF4C6FD-3524-49DF-AE03-14DABF5F0D01}" presName="chevron2" presStyleLbl="alignNode1" presStyleIdx="1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85FB5186-4971-472E-8A59-B600DA92F0BB}" type="pres">
      <dgm:prSet presAssocID="{BAF4C6FD-3524-49DF-AE03-14DABF5F0D01}" presName="chevron3" presStyleLbl="alignNode1" presStyleIdx="2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D68BD9E0-0E11-4BA3-BBE8-69A52A3A4A3D}" type="pres">
      <dgm:prSet presAssocID="{BAF4C6FD-3524-49DF-AE03-14DABF5F0D01}" presName="chevron4" presStyleLbl="alignNode1" presStyleIdx="3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A363F25F-9090-443B-B895-C5E5A8CE2372}" type="pres">
      <dgm:prSet presAssocID="{BAF4C6FD-3524-49DF-AE03-14DABF5F0D01}" presName="chevron5" presStyleLbl="alignNode1" presStyleIdx="4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FAA8FA1B-1257-4B2E-9383-60E3F7E98187}" type="pres">
      <dgm:prSet presAssocID="{BAF4C6FD-3524-49DF-AE03-14DABF5F0D01}" presName="chevron6" presStyleLbl="alignNode1" presStyleIdx="5" presStyleCnt="21" custScaleX="109689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F3657686-592F-4F1C-A927-F53318C31A74}" type="pres">
      <dgm:prSet presAssocID="{BAF4C6FD-3524-49DF-AE03-14DABF5F0D01}" presName="chevron7" presStyleLbl="alignNode1" presStyleIdx="6" presStyleCnt="21" custScaleX="10509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CCA52855-4B67-4A6E-9EE1-CF8F39E1A243}" type="pres">
      <dgm:prSet presAssocID="{BAF4C6FD-3524-49DF-AE03-14DABF5F0D01}" presName="childtext" presStyleLbl="solidFgAcc1" presStyleIdx="0" presStyleCnt="3" custScaleX="98730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32E139C-E7BA-4FC3-A130-F04ACDE49078}" type="pres">
      <dgm:prSet presAssocID="{869A68C0-0790-47D5-8DC7-F59C2E8253AA}" presName="sibTrans" presStyleCnt="0"/>
      <dgm:spPr/>
    </dgm:pt>
    <dgm:pt modelId="{9945A7B1-AF6F-4FDC-9106-AE8AEF199264}" type="pres">
      <dgm:prSet presAssocID="{CF94FDAB-8D60-4D32-8C72-5D01BB012D7D}" presName="parenttextcomposite" presStyleCnt="0"/>
      <dgm:spPr/>
    </dgm:pt>
    <dgm:pt modelId="{6E297282-8AC3-4585-A42D-E7281E03CA13}" type="pres">
      <dgm:prSet presAssocID="{CF94FDAB-8D60-4D32-8C72-5D01BB012D7D}" presName="parenttext" presStyleLbl="revTx" presStyleIdx="1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3BFC22-9643-4F39-8C7F-98F0C14D74F5}" type="pres">
      <dgm:prSet presAssocID="{CF94FDAB-8D60-4D32-8C72-5D01BB012D7D}" presName="composite" presStyleCnt="0"/>
      <dgm:spPr/>
    </dgm:pt>
    <dgm:pt modelId="{DC93081D-A1EA-45DA-A5A1-65F8CC8BDA58}" type="pres">
      <dgm:prSet presAssocID="{CF94FDAB-8D60-4D32-8C72-5D01BB012D7D}" presName="chevron1" presStyleLbl="alignNode1" presStyleIdx="7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3E31548D-235E-4DF5-B438-029300E00FB1}" type="pres">
      <dgm:prSet presAssocID="{CF94FDAB-8D60-4D32-8C72-5D01BB012D7D}" presName="chevron2" presStyleLbl="alignNode1" presStyleIdx="8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27D21FA4-E17C-4748-AE57-E5D843121E83}" type="pres">
      <dgm:prSet presAssocID="{CF94FDAB-8D60-4D32-8C72-5D01BB012D7D}" presName="chevron3" presStyleLbl="alignNode1" presStyleIdx="9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6DC1B5C2-8E3E-4433-87ED-E4CCE9B85596}" type="pres">
      <dgm:prSet presAssocID="{CF94FDAB-8D60-4D32-8C72-5D01BB012D7D}" presName="chevron4" presStyleLbl="alignNode1" presStyleIdx="10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D5A377B4-EC2F-4EDF-8448-43AB7EAE18C3}" type="pres">
      <dgm:prSet presAssocID="{CF94FDAB-8D60-4D32-8C72-5D01BB012D7D}" presName="chevron5" presStyleLbl="alignNode1" presStyleIdx="11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C1F05DEC-B1DE-490F-935F-9F4F3B401010}" type="pres">
      <dgm:prSet presAssocID="{CF94FDAB-8D60-4D32-8C72-5D01BB012D7D}" presName="chevron6" presStyleLbl="alignNode1" presStyleIdx="12" presStyleCnt="21" custScaleX="109689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9557F4EA-34B5-4861-AAB1-D34E3433E01D}" type="pres">
      <dgm:prSet presAssocID="{CF94FDAB-8D60-4D32-8C72-5D01BB012D7D}" presName="chevron7" presStyleLbl="alignNode1" presStyleIdx="13" presStyleCnt="21" custScaleX="10509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67497414-6EAC-4648-BFE0-0A7DC0F8AFCB}" type="pres">
      <dgm:prSet presAssocID="{CF94FDAB-8D60-4D32-8C72-5D01BB012D7D}" presName="childtext" presStyleLbl="solidFgAcc1" presStyleIdx="1" presStyleCnt="3" custScaleX="99695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3376CD-269D-4040-B727-9CD409520129}" type="pres">
      <dgm:prSet presAssocID="{102EF488-8310-41B5-9A55-5DBAB183774B}" presName="sibTrans" presStyleCnt="0"/>
      <dgm:spPr/>
    </dgm:pt>
    <dgm:pt modelId="{9EF57EC8-5883-472B-A684-FB338A4EC611}" type="pres">
      <dgm:prSet presAssocID="{4D4D4341-2629-42AE-9444-00885CB9DBA6}" presName="parenttextcomposite" presStyleCnt="0"/>
      <dgm:spPr/>
    </dgm:pt>
    <dgm:pt modelId="{5B22D115-FDC9-47B4-9089-3EDB2BC6C563}" type="pres">
      <dgm:prSet presAssocID="{4D4D4341-2629-42AE-9444-00885CB9DBA6}" presName="parenttext" presStyleLbl="revTx" presStyleIdx="2" presStyleCnt="3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52188E-2184-49FC-A52D-B07097D0C89C}" type="pres">
      <dgm:prSet presAssocID="{4D4D4341-2629-42AE-9444-00885CB9DBA6}" presName="composite" presStyleCnt="0"/>
      <dgm:spPr/>
    </dgm:pt>
    <dgm:pt modelId="{86A0AD76-635A-4901-919D-81EAEC9D42D7}" type="pres">
      <dgm:prSet presAssocID="{4D4D4341-2629-42AE-9444-00885CB9DBA6}" presName="chevron1" presStyleLbl="alignNode1" presStyleIdx="14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E492306B-0B8B-4C77-873A-CCB4DFD27890}" type="pres">
      <dgm:prSet presAssocID="{4D4D4341-2629-42AE-9444-00885CB9DBA6}" presName="chevron2" presStyleLbl="alignNode1" presStyleIdx="15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5A879564-92BA-442C-B66B-1EC6E962DAB3}" type="pres">
      <dgm:prSet presAssocID="{4D4D4341-2629-42AE-9444-00885CB9DBA6}" presName="chevron3" presStyleLbl="alignNode1" presStyleIdx="16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62B9AB57-5607-412A-8898-F1C57FFC0BAA}" type="pres">
      <dgm:prSet presAssocID="{4D4D4341-2629-42AE-9444-00885CB9DBA6}" presName="chevron4" presStyleLbl="alignNode1" presStyleIdx="17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D6CDCA1F-0937-4543-9EE1-6FC2479A8E8C}" type="pres">
      <dgm:prSet presAssocID="{4D4D4341-2629-42AE-9444-00885CB9DBA6}" presName="chevron5" presStyleLbl="alignNode1" presStyleIdx="18" presStyleCnt="2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70ADF643-918F-409B-A370-8EC7B337380A}" type="pres">
      <dgm:prSet presAssocID="{4D4D4341-2629-42AE-9444-00885CB9DBA6}" presName="chevron6" presStyleLbl="alignNode1" presStyleIdx="19" presStyleCnt="21" custScaleX="109689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FB87AE1C-2205-45D4-9491-E3266CC4135D}" type="pres">
      <dgm:prSet presAssocID="{4D4D4341-2629-42AE-9444-00885CB9DBA6}" presName="chevron7" presStyleLbl="alignNode1" presStyleIdx="20" presStyleCnt="21" custScaleX="97702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05DD1F00-F65C-47C8-9C0D-864535F27A02}" type="pres">
      <dgm:prSet presAssocID="{4D4D4341-2629-42AE-9444-00885CB9DBA6}" presName="childtext" presStyleLbl="solidFgAcc1" presStyleIdx="2" presStyleCnt="3" custScaleX="99656" custLinFactNeighborX="-376" custLinFactNeighborY="-3931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D9A88E2-FB26-40DA-B3FC-EF76E0F788DD}" type="presOf" srcId="{BAF4C6FD-3524-49DF-AE03-14DABF5F0D01}" destId="{375EA7E4-0EF6-4E10-A661-CD9990E566D3}" srcOrd="0" destOrd="0" presId="urn:microsoft.com/office/officeart/2008/layout/VerticalAccentList"/>
    <dgm:cxn modelId="{25AAE4CE-6BC3-4D99-8B31-87C383CF43C5}" type="presOf" srcId="{9D589383-B9FC-40F3-AC81-F101866CDD0E}" destId="{67497414-6EAC-4648-BFE0-0A7DC0F8AFCB}" srcOrd="0" destOrd="0" presId="urn:microsoft.com/office/officeart/2008/layout/VerticalAccentList"/>
    <dgm:cxn modelId="{DEB73838-F214-4491-921F-F76B8D1F1DCE}" srcId="{BAF4C6FD-3524-49DF-AE03-14DABF5F0D01}" destId="{7FC005EB-BA7F-45B3-8B1F-F8480CD5D331}" srcOrd="0" destOrd="0" parTransId="{1FA4FADD-C16C-45D0-86FE-BB022065B6A4}" sibTransId="{74E97C26-E5D2-4DDD-BF2E-C6916E0E32A5}"/>
    <dgm:cxn modelId="{6482B2C4-B735-4C8A-841C-F1F2B6C38A0E}" type="presOf" srcId="{0BD3B87A-AB5A-478E-ABED-BE3BDA285E43}" destId="{05DD1F00-F65C-47C8-9C0D-864535F27A02}" srcOrd="0" destOrd="0" presId="urn:microsoft.com/office/officeart/2008/layout/VerticalAccentList"/>
    <dgm:cxn modelId="{CCA70734-FFC4-4A25-AFB1-B332996B6B3D}" srcId="{062ADAA0-0718-4EB1-A138-95952F151166}" destId="{CF94FDAB-8D60-4D32-8C72-5D01BB012D7D}" srcOrd="1" destOrd="0" parTransId="{4BFC5993-E9B7-4E04-8ECF-CD3BF1C24C84}" sibTransId="{102EF488-8310-41B5-9A55-5DBAB183774B}"/>
    <dgm:cxn modelId="{6F6257A3-C8DE-4AC9-910D-124F53DA07A4}" srcId="{062ADAA0-0718-4EB1-A138-95952F151166}" destId="{BAF4C6FD-3524-49DF-AE03-14DABF5F0D01}" srcOrd="0" destOrd="0" parTransId="{A702F89F-56D1-4A9F-8B6B-EA0CFEE99688}" sibTransId="{869A68C0-0790-47D5-8DC7-F59C2E8253AA}"/>
    <dgm:cxn modelId="{6DE5738B-7ADC-41FE-A40C-C47636397A0C}" type="presOf" srcId="{4D4D4341-2629-42AE-9444-00885CB9DBA6}" destId="{5B22D115-FDC9-47B4-9089-3EDB2BC6C563}" srcOrd="0" destOrd="0" presId="urn:microsoft.com/office/officeart/2008/layout/VerticalAccentList"/>
    <dgm:cxn modelId="{536401B4-2556-45CF-B778-31EC3B7C894F}" type="presOf" srcId="{062ADAA0-0718-4EB1-A138-95952F151166}" destId="{8577F991-28C7-491F-BFFB-11D6174EFF9F}" srcOrd="0" destOrd="0" presId="urn:microsoft.com/office/officeart/2008/layout/VerticalAccentList"/>
    <dgm:cxn modelId="{C82133B3-55FC-4211-9BE7-8A1C1804393E}" srcId="{062ADAA0-0718-4EB1-A138-95952F151166}" destId="{4D4D4341-2629-42AE-9444-00885CB9DBA6}" srcOrd="2" destOrd="0" parTransId="{3007C421-6C49-4703-A85A-D9D9366E749B}" sibTransId="{A7A8843F-22C5-40A2-A952-6D5CF89191EE}"/>
    <dgm:cxn modelId="{22629DAD-EC3A-4A9F-864B-C613372280DE}" type="presOf" srcId="{7FC005EB-BA7F-45B3-8B1F-F8480CD5D331}" destId="{CCA52855-4B67-4A6E-9EE1-CF8F39E1A243}" srcOrd="0" destOrd="0" presId="urn:microsoft.com/office/officeart/2008/layout/VerticalAccentList"/>
    <dgm:cxn modelId="{FEF047B2-2A0D-4F1E-9131-A03BEA5CB0BE}" srcId="{4D4D4341-2629-42AE-9444-00885CB9DBA6}" destId="{0BD3B87A-AB5A-478E-ABED-BE3BDA285E43}" srcOrd="0" destOrd="0" parTransId="{F6AAD9A2-F253-4753-8CED-61EB61988691}" sibTransId="{7EC995E8-0E3F-4777-BA7F-2FDE25F2DA10}"/>
    <dgm:cxn modelId="{E374B9F3-A48D-446A-93AE-26415123274C}" type="presOf" srcId="{CF94FDAB-8D60-4D32-8C72-5D01BB012D7D}" destId="{6E297282-8AC3-4585-A42D-E7281E03CA13}" srcOrd="0" destOrd="0" presId="urn:microsoft.com/office/officeart/2008/layout/VerticalAccentList"/>
    <dgm:cxn modelId="{08935F52-DA1C-4ECF-92CE-C738104447ED}" srcId="{CF94FDAB-8D60-4D32-8C72-5D01BB012D7D}" destId="{9D589383-B9FC-40F3-AC81-F101866CDD0E}" srcOrd="0" destOrd="0" parTransId="{5513D13C-84A5-4D76-BDD1-5CCC664CE767}" sibTransId="{CF52DEE9-0DF2-472F-B4F7-1219F2FC75B5}"/>
    <dgm:cxn modelId="{1D4B66FF-7AAD-41E2-985D-199D30BBC893}" type="presParOf" srcId="{8577F991-28C7-491F-BFFB-11D6174EFF9F}" destId="{0440D8D2-4766-4364-8904-C53D5FB3407E}" srcOrd="0" destOrd="0" presId="urn:microsoft.com/office/officeart/2008/layout/VerticalAccentList"/>
    <dgm:cxn modelId="{6F5FA1E3-2507-4B72-B5F6-7DD1AC73D492}" type="presParOf" srcId="{0440D8D2-4766-4364-8904-C53D5FB3407E}" destId="{375EA7E4-0EF6-4E10-A661-CD9990E566D3}" srcOrd="0" destOrd="0" presId="urn:microsoft.com/office/officeart/2008/layout/VerticalAccentList"/>
    <dgm:cxn modelId="{215F9D27-DC07-45A4-B096-7FA2AA49086B}" type="presParOf" srcId="{8577F991-28C7-491F-BFFB-11D6174EFF9F}" destId="{FF63AAB3-5C98-412A-B1C4-300DE8FF0823}" srcOrd="1" destOrd="0" presId="urn:microsoft.com/office/officeart/2008/layout/VerticalAccentList"/>
    <dgm:cxn modelId="{5FE90D1B-8E72-42EC-BACD-D338AFA6261F}" type="presParOf" srcId="{FF63AAB3-5C98-412A-B1C4-300DE8FF0823}" destId="{F6C06E9B-F763-47E8-B570-91B244825422}" srcOrd="0" destOrd="0" presId="urn:microsoft.com/office/officeart/2008/layout/VerticalAccentList"/>
    <dgm:cxn modelId="{A475BC6F-178B-481D-8508-A458A9D14A74}" type="presParOf" srcId="{FF63AAB3-5C98-412A-B1C4-300DE8FF0823}" destId="{7CB18446-4D2B-49F4-B6B8-3367D270913F}" srcOrd="1" destOrd="0" presId="urn:microsoft.com/office/officeart/2008/layout/VerticalAccentList"/>
    <dgm:cxn modelId="{C6807D49-C8FC-494C-A271-141626348E01}" type="presParOf" srcId="{FF63AAB3-5C98-412A-B1C4-300DE8FF0823}" destId="{85FB5186-4971-472E-8A59-B600DA92F0BB}" srcOrd="2" destOrd="0" presId="urn:microsoft.com/office/officeart/2008/layout/VerticalAccentList"/>
    <dgm:cxn modelId="{6CA4B046-E3DF-48EF-B615-9809B477194D}" type="presParOf" srcId="{FF63AAB3-5C98-412A-B1C4-300DE8FF0823}" destId="{D68BD9E0-0E11-4BA3-BBE8-69A52A3A4A3D}" srcOrd="3" destOrd="0" presId="urn:microsoft.com/office/officeart/2008/layout/VerticalAccentList"/>
    <dgm:cxn modelId="{DB044A07-6964-4BA7-8CCA-49807D3855BF}" type="presParOf" srcId="{FF63AAB3-5C98-412A-B1C4-300DE8FF0823}" destId="{A363F25F-9090-443B-B895-C5E5A8CE2372}" srcOrd="4" destOrd="0" presId="urn:microsoft.com/office/officeart/2008/layout/VerticalAccentList"/>
    <dgm:cxn modelId="{B94B2577-D47E-40CF-B4D3-241619931A97}" type="presParOf" srcId="{FF63AAB3-5C98-412A-B1C4-300DE8FF0823}" destId="{FAA8FA1B-1257-4B2E-9383-60E3F7E98187}" srcOrd="5" destOrd="0" presId="urn:microsoft.com/office/officeart/2008/layout/VerticalAccentList"/>
    <dgm:cxn modelId="{2B4BD822-E286-464E-9825-D9C4F696F958}" type="presParOf" srcId="{FF63AAB3-5C98-412A-B1C4-300DE8FF0823}" destId="{F3657686-592F-4F1C-A927-F53318C31A74}" srcOrd="6" destOrd="0" presId="urn:microsoft.com/office/officeart/2008/layout/VerticalAccentList"/>
    <dgm:cxn modelId="{084C0829-AC66-4E75-B3F1-0A4625436B0E}" type="presParOf" srcId="{FF63AAB3-5C98-412A-B1C4-300DE8FF0823}" destId="{CCA52855-4B67-4A6E-9EE1-CF8F39E1A243}" srcOrd="7" destOrd="0" presId="urn:microsoft.com/office/officeart/2008/layout/VerticalAccentList"/>
    <dgm:cxn modelId="{4476EA0F-82A2-4F43-8893-E75AC9031A16}" type="presParOf" srcId="{8577F991-28C7-491F-BFFB-11D6174EFF9F}" destId="{332E139C-E7BA-4FC3-A130-F04ACDE49078}" srcOrd="2" destOrd="0" presId="urn:microsoft.com/office/officeart/2008/layout/VerticalAccentList"/>
    <dgm:cxn modelId="{50BDB68A-1899-4C0F-80C2-AB71C37D5233}" type="presParOf" srcId="{8577F991-28C7-491F-BFFB-11D6174EFF9F}" destId="{9945A7B1-AF6F-4FDC-9106-AE8AEF199264}" srcOrd="3" destOrd="0" presId="urn:microsoft.com/office/officeart/2008/layout/VerticalAccentList"/>
    <dgm:cxn modelId="{ACE36765-244A-4FC5-A723-5E56C890F52F}" type="presParOf" srcId="{9945A7B1-AF6F-4FDC-9106-AE8AEF199264}" destId="{6E297282-8AC3-4585-A42D-E7281E03CA13}" srcOrd="0" destOrd="0" presId="urn:microsoft.com/office/officeart/2008/layout/VerticalAccentList"/>
    <dgm:cxn modelId="{305E738C-CA75-4399-B9B2-897215D67CC0}" type="presParOf" srcId="{8577F991-28C7-491F-BFFB-11D6174EFF9F}" destId="{DF3BFC22-9643-4F39-8C7F-98F0C14D74F5}" srcOrd="4" destOrd="0" presId="urn:microsoft.com/office/officeart/2008/layout/VerticalAccentList"/>
    <dgm:cxn modelId="{6F7A33A9-54E9-4203-8854-856B04B75D3C}" type="presParOf" srcId="{DF3BFC22-9643-4F39-8C7F-98F0C14D74F5}" destId="{DC93081D-A1EA-45DA-A5A1-65F8CC8BDA58}" srcOrd="0" destOrd="0" presId="urn:microsoft.com/office/officeart/2008/layout/VerticalAccentList"/>
    <dgm:cxn modelId="{1066A418-E3FE-4D57-91DE-060F0F09907F}" type="presParOf" srcId="{DF3BFC22-9643-4F39-8C7F-98F0C14D74F5}" destId="{3E31548D-235E-4DF5-B438-029300E00FB1}" srcOrd="1" destOrd="0" presId="urn:microsoft.com/office/officeart/2008/layout/VerticalAccentList"/>
    <dgm:cxn modelId="{02A9CC03-B471-4C7D-8DED-965C28DC5CBA}" type="presParOf" srcId="{DF3BFC22-9643-4F39-8C7F-98F0C14D74F5}" destId="{27D21FA4-E17C-4748-AE57-E5D843121E83}" srcOrd="2" destOrd="0" presId="urn:microsoft.com/office/officeart/2008/layout/VerticalAccentList"/>
    <dgm:cxn modelId="{2EC23C2C-D668-4EB5-9755-206832F88E39}" type="presParOf" srcId="{DF3BFC22-9643-4F39-8C7F-98F0C14D74F5}" destId="{6DC1B5C2-8E3E-4433-87ED-E4CCE9B85596}" srcOrd="3" destOrd="0" presId="urn:microsoft.com/office/officeart/2008/layout/VerticalAccentList"/>
    <dgm:cxn modelId="{800886D1-B855-4538-9ADB-ABFF961F1FC5}" type="presParOf" srcId="{DF3BFC22-9643-4F39-8C7F-98F0C14D74F5}" destId="{D5A377B4-EC2F-4EDF-8448-43AB7EAE18C3}" srcOrd="4" destOrd="0" presId="urn:microsoft.com/office/officeart/2008/layout/VerticalAccentList"/>
    <dgm:cxn modelId="{27AE024D-1806-4A65-B122-F2FED9655421}" type="presParOf" srcId="{DF3BFC22-9643-4F39-8C7F-98F0C14D74F5}" destId="{C1F05DEC-B1DE-490F-935F-9F4F3B401010}" srcOrd="5" destOrd="0" presId="urn:microsoft.com/office/officeart/2008/layout/VerticalAccentList"/>
    <dgm:cxn modelId="{35DAC72E-D21D-437D-AA85-FCD8510929D9}" type="presParOf" srcId="{DF3BFC22-9643-4F39-8C7F-98F0C14D74F5}" destId="{9557F4EA-34B5-4861-AAB1-D34E3433E01D}" srcOrd="6" destOrd="0" presId="urn:microsoft.com/office/officeart/2008/layout/VerticalAccentList"/>
    <dgm:cxn modelId="{80A8B255-7398-479E-AD88-542BF04A9E30}" type="presParOf" srcId="{DF3BFC22-9643-4F39-8C7F-98F0C14D74F5}" destId="{67497414-6EAC-4648-BFE0-0A7DC0F8AFCB}" srcOrd="7" destOrd="0" presId="urn:microsoft.com/office/officeart/2008/layout/VerticalAccentList"/>
    <dgm:cxn modelId="{9926A9CC-DDF3-459B-9C74-AB8B56233341}" type="presParOf" srcId="{8577F991-28C7-491F-BFFB-11D6174EFF9F}" destId="{C53376CD-269D-4040-B727-9CD409520129}" srcOrd="5" destOrd="0" presId="urn:microsoft.com/office/officeart/2008/layout/VerticalAccentList"/>
    <dgm:cxn modelId="{E9A2DC23-B1BC-491C-919C-CCF338B905EA}" type="presParOf" srcId="{8577F991-28C7-491F-BFFB-11D6174EFF9F}" destId="{9EF57EC8-5883-472B-A684-FB338A4EC611}" srcOrd="6" destOrd="0" presId="urn:microsoft.com/office/officeart/2008/layout/VerticalAccentList"/>
    <dgm:cxn modelId="{7E4C356C-CE20-454D-BC4D-2DBAD2D9BE3E}" type="presParOf" srcId="{9EF57EC8-5883-472B-A684-FB338A4EC611}" destId="{5B22D115-FDC9-47B4-9089-3EDB2BC6C563}" srcOrd="0" destOrd="0" presId="urn:microsoft.com/office/officeart/2008/layout/VerticalAccentList"/>
    <dgm:cxn modelId="{DF330A9B-9E94-4EAF-9285-8D254515EA3C}" type="presParOf" srcId="{8577F991-28C7-491F-BFFB-11D6174EFF9F}" destId="{9752188E-2184-49FC-A52D-B07097D0C89C}" srcOrd="7" destOrd="0" presId="urn:microsoft.com/office/officeart/2008/layout/VerticalAccentList"/>
    <dgm:cxn modelId="{BD99EF8B-5E3B-40BB-AC4E-931EEB6E2EEA}" type="presParOf" srcId="{9752188E-2184-49FC-A52D-B07097D0C89C}" destId="{86A0AD76-635A-4901-919D-81EAEC9D42D7}" srcOrd="0" destOrd="0" presId="urn:microsoft.com/office/officeart/2008/layout/VerticalAccentList"/>
    <dgm:cxn modelId="{104390C1-3DC2-43C9-9CE5-13BB504EF9A8}" type="presParOf" srcId="{9752188E-2184-49FC-A52D-B07097D0C89C}" destId="{E492306B-0B8B-4C77-873A-CCB4DFD27890}" srcOrd="1" destOrd="0" presId="urn:microsoft.com/office/officeart/2008/layout/VerticalAccentList"/>
    <dgm:cxn modelId="{DA1AF458-B8AB-447A-AD94-05C9ED346D16}" type="presParOf" srcId="{9752188E-2184-49FC-A52D-B07097D0C89C}" destId="{5A879564-92BA-442C-B66B-1EC6E962DAB3}" srcOrd="2" destOrd="0" presId="urn:microsoft.com/office/officeart/2008/layout/VerticalAccentList"/>
    <dgm:cxn modelId="{2E151F25-0A45-444E-AE71-8CC2A6C56925}" type="presParOf" srcId="{9752188E-2184-49FC-A52D-B07097D0C89C}" destId="{62B9AB57-5607-412A-8898-F1C57FFC0BAA}" srcOrd="3" destOrd="0" presId="urn:microsoft.com/office/officeart/2008/layout/VerticalAccentList"/>
    <dgm:cxn modelId="{2FBD5BD3-15D3-4A8B-A64C-D3925F56FAC7}" type="presParOf" srcId="{9752188E-2184-49FC-A52D-B07097D0C89C}" destId="{D6CDCA1F-0937-4543-9EE1-6FC2479A8E8C}" srcOrd="4" destOrd="0" presId="urn:microsoft.com/office/officeart/2008/layout/VerticalAccentList"/>
    <dgm:cxn modelId="{0D5C9975-AD53-4EDA-AEBD-F8BA6CB9DAC4}" type="presParOf" srcId="{9752188E-2184-49FC-A52D-B07097D0C89C}" destId="{70ADF643-918F-409B-A370-8EC7B337380A}" srcOrd="5" destOrd="0" presId="urn:microsoft.com/office/officeart/2008/layout/VerticalAccentList"/>
    <dgm:cxn modelId="{935E3311-82D0-4308-BFC9-F677F39CE96D}" type="presParOf" srcId="{9752188E-2184-49FC-A52D-B07097D0C89C}" destId="{FB87AE1C-2205-45D4-9491-E3266CC4135D}" srcOrd="6" destOrd="0" presId="urn:microsoft.com/office/officeart/2008/layout/VerticalAccentList"/>
    <dgm:cxn modelId="{CE5517F8-2D24-4992-9484-F72141A5DC0C}" type="presParOf" srcId="{9752188E-2184-49FC-A52D-B07097D0C89C}" destId="{05DD1F00-F65C-47C8-9C0D-864535F27A02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062ADAA0-0718-4EB1-A138-95952F151166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AF4C6FD-3524-49DF-AE03-14DABF5F0D01}">
      <dgm:prSet phldrT="[Текст]" custT="1"/>
      <dgm:spPr/>
      <dgm:t>
        <a:bodyPr/>
        <a:lstStyle/>
        <a:p>
          <a:r>
            <a:rPr lang="ru-RU" sz="1600" b="1" dirty="0"/>
            <a:t>Приобретены 2 дизель-генераторные установки для сельских котельных</a:t>
          </a:r>
        </a:p>
      </dgm:t>
    </dgm:pt>
    <dgm:pt modelId="{A702F89F-56D1-4A9F-8B6B-EA0CFEE99688}" type="parTrans" cxnId="{6F6257A3-C8DE-4AC9-910D-124F53DA07A4}">
      <dgm:prSet/>
      <dgm:spPr/>
      <dgm:t>
        <a:bodyPr/>
        <a:lstStyle/>
        <a:p>
          <a:endParaRPr lang="ru-RU"/>
        </a:p>
      </dgm:t>
    </dgm:pt>
    <dgm:pt modelId="{869A68C0-0790-47D5-8DC7-F59C2E8253AA}" type="sibTrans" cxnId="{6F6257A3-C8DE-4AC9-910D-124F53DA07A4}">
      <dgm:prSet/>
      <dgm:spPr/>
      <dgm:t>
        <a:bodyPr/>
        <a:lstStyle/>
        <a:p>
          <a:endParaRPr lang="ru-RU"/>
        </a:p>
      </dgm:t>
    </dgm:pt>
    <dgm:pt modelId="{57F33956-649B-4DCA-AE4D-8A3F92FE53E5}">
      <dgm:prSet phldrT="[Текст]" custT="1"/>
      <dgm:spPr/>
      <dgm:t>
        <a:bodyPr/>
        <a:lstStyle/>
        <a:p>
          <a:endParaRPr lang="ru-RU" sz="1800" dirty="0"/>
        </a:p>
      </dgm:t>
    </dgm:pt>
    <dgm:pt modelId="{B04027B7-730F-4735-9DE6-E217490AE6C0}" type="parTrans" cxnId="{D2ADC88F-1F7C-4696-B0F6-88C467693FC2}">
      <dgm:prSet/>
      <dgm:spPr/>
      <dgm:t>
        <a:bodyPr/>
        <a:lstStyle/>
        <a:p>
          <a:endParaRPr lang="ru-RU"/>
        </a:p>
      </dgm:t>
    </dgm:pt>
    <dgm:pt modelId="{6BF65639-6B07-4F1D-95DC-6554BFCB0379}" type="sibTrans" cxnId="{D2ADC88F-1F7C-4696-B0F6-88C467693FC2}">
      <dgm:prSet/>
      <dgm:spPr/>
      <dgm:t>
        <a:bodyPr/>
        <a:lstStyle/>
        <a:p>
          <a:endParaRPr lang="ru-RU"/>
        </a:p>
      </dgm:t>
    </dgm:pt>
    <dgm:pt modelId="{90D0FBBF-EC20-4BC7-B9DA-8257B51BE474}">
      <dgm:prSet phldrT="[Текст]" custT="1"/>
      <dgm:spPr/>
      <dgm:t>
        <a:bodyPr/>
        <a:lstStyle/>
        <a:p>
          <a:r>
            <a:rPr lang="ru-RU" sz="1600" b="1" dirty="0"/>
            <a:t>Подготовка к зиме многоквартирных домов</a:t>
          </a:r>
        </a:p>
      </dgm:t>
    </dgm:pt>
    <dgm:pt modelId="{39F9E764-7EDD-400D-8104-BBFBF8EB77C7}" type="parTrans" cxnId="{4FFD0226-16A0-44DE-8CA1-63821DB6DAC5}">
      <dgm:prSet/>
      <dgm:spPr/>
      <dgm:t>
        <a:bodyPr/>
        <a:lstStyle/>
        <a:p>
          <a:endParaRPr lang="ru-RU"/>
        </a:p>
      </dgm:t>
    </dgm:pt>
    <dgm:pt modelId="{C78DB6C1-A28A-4B5A-B826-579C27A84947}" type="sibTrans" cxnId="{4FFD0226-16A0-44DE-8CA1-63821DB6DAC5}">
      <dgm:prSet/>
      <dgm:spPr/>
      <dgm:t>
        <a:bodyPr/>
        <a:lstStyle/>
        <a:p>
          <a:endParaRPr lang="ru-RU"/>
        </a:p>
      </dgm:t>
    </dgm:pt>
    <dgm:pt modelId="{BD83D4BE-FC08-4A42-9E94-067C97C06547}">
      <dgm:prSet phldrT="[Текст]" custT="1"/>
      <dgm:spPr/>
      <dgm:t>
        <a:bodyPr/>
        <a:lstStyle/>
        <a:p>
          <a:endParaRPr lang="ru-RU" dirty="0"/>
        </a:p>
      </dgm:t>
    </dgm:pt>
    <dgm:pt modelId="{D937FC75-CECF-4CE9-880C-8E1C4D2E7828}" type="parTrans" cxnId="{A2B13146-77E4-4EC4-9364-34E2D501883F}">
      <dgm:prSet/>
      <dgm:spPr/>
      <dgm:t>
        <a:bodyPr/>
        <a:lstStyle/>
        <a:p>
          <a:endParaRPr lang="ru-RU"/>
        </a:p>
      </dgm:t>
    </dgm:pt>
    <dgm:pt modelId="{F9285158-1917-445B-8338-A7A2CDD80443}" type="sibTrans" cxnId="{A2B13146-77E4-4EC4-9364-34E2D501883F}">
      <dgm:prSet/>
      <dgm:spPr/>
      <dgm:t>
        <a:bodyPr/>
        <a:lstStyle/>
        <a:p>
          <a:endParaRPr lang="ru-RU"/>
        </a:p>
      </dgm:t>
    </dgm:pt>
    <dgm:pt modelId="{8577F991-28C7-491F-BFFB-11D6174EFF9F}" type="pres">
      <dgm:prSet presAssocID="{062ADAA0-0718-4EB1-A138-95952F151166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A907550A-91AE-40E5-B3E8-B0265D849DA7}" type="pres">
      <dgm:prSet presAssocID="{BD83D4BE-FC08-4A42-9E94-067C97C06547}" presName="parenttextcomposite" presStyleCnt="0"/>
      <dgm:spPr/>
    </dgm:pt>
    <dgm:pt modelId="{24605580-03E6-4653-AEAB-CF6306998B27}" type="pres">
      <dgm:prSet presAssocID="{BD83D4BE-FC08-4A42-9E94-067C97C06547}" presName="parenttext" presStyleLbl="revTx" presStyleIdx="0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33452A-7CDA-4FBF-993A-AC052B6C9D01}" type="pres">
      <dgm:prSet presAssocID="{BD83D4BE-FC08-4A42-9E94-067C97C06547}" presName="composite" presStyleCnt="0"/>
      <dgm:spPr/>
    </dgm:pt>
    <dgm:pt modelId="{3FC4A5EF-429C-4850-B73C-64262431F33E}" type="pres">
      <dgm:prSet presAssocID="{BD83D4BE-FC08-4A42-9E94-067C97C06547}" presName="chevron1" presStyleLbl="alignNode1" presStyleIdx="0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3566B5E4-4947-4AA8-9EBA-56D445B50CAD}" type="pres">
      <dgm:prSet presAssocID="{BD83D4BE-FC08-4A42-9E94-067C97C06547}" presName="chevron2" presStyleLbl="alignNode1" presStyleIdx="1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3897CFE9-BC87-4184-B2E2-5235184F8C36}" type="pres">
      <dgm:prSet presAssocID="{BD83D4BE-FC08-4A42-9E94-067C97C06547}" presName="chevron3" presStyleLbl="alignNode1" presStyleIdx="2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D6CB601D-1CB2-4782-B2C0-B186A5E091CB}" type="pres">
      <dgm:prSet presAssocID="{BD83D4BE-FC08-4A42-9E94-067C97C06547}" presName="chevron4" presStyleLbl="alignNode1" presStyleIdx="3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2224D572-600D-4DEF-B568-59ED74B2EF68}" type="pres">
      <dgm:prSet presAssocID="{BD83D4BE-FC08-4A42-9E94-067C97C06547}" presName="chevron5" presStyleLbl="alignNode1" presStyleIdx="4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6472A16E-EFC5-45B3-8F42-4D7BFDF11853}" type="pres">
      <dgm:prSet presAssocID="{BD83D4BE-FC08-4A42-9E94-067C97C06547}" presName="chevron6" presStyleLbl="alignNode1" presStyleIdx="5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1C3828AE-4F30-4C06-A2E7-E8EF36480EC7}" type="pres">
      <dgm:prSet presAssocID="{BD83D4BE-FC08-4A42-9E94-067C97C06547}" presName="chevron7" presStyleLbl="alignNode1" presStyleIdx="6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2F55C05F-177A-4A8D-93C6-A9598C3EA5D4}" type="pres">
      <dgm:prSet presAssocID="{BD83D4BE-FC08-4A42-9E94-067C97C06547}" presName="childtext" presStyleLbl="solidFgAcc1" presStyleIdx="0" presStyleCnt="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7DD929-F6AA-4CE5-9DD8-38F220E7263F}" type="pres">
      <dgm:prSet presAssocID="{F9285158-1917-445B-8338-A7A2CDD80443}" presName="sibTrans" presStyleCnt="0"/>
      <dgm:spPr/>
    </dgm:pt>
    <dgm:pt modelId="{D46443DF-5D83-49E8-AA83-E0F1D6D3FFFC}" type="pres">
      <dgm:prSet presAssocID="{57F33956-649B-4DCA-AE4D-8A3F92FE53E5}" presName="parenttextcomposite" presStyleCnt="0"/>
      <dgm:spPr/>
    </dgm:pt>
    <dgm:pt modelId="{50FA874B-D322-4A00-98C6-D9CF67335BD0}" type="pres">
      <dgm:prSet presAssocID="{57F33956-649B-4DCA-AE4D-8A3F92FE53E5}" presName="parenttext" presStyleLbl="revTx" presStyleIdx="1" presStyleCnt="2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087B86-AD22-4778-B73A-1AD3B10EF50D}" type="pres">
      <dgm:prSet presAssocID="{57F33956-649B-4DCA-AE4D-8A3F92FE53E5}" presName="composite" presStyleCnt="0"/>
      <dgm:spPr/>
    </dgm:pt>
    <dgm:pt modelId="{BEDADD16-C8AB-4905-98DE-02E6CA54BE4E}" type="pres">
      <dgm:prSet presAssocID="{57F33956-649B-4DCA-AE4D-8A3F92FE53E5}" presName="chevron1" presStyleLbl="alignNode1" presStyleIdx="7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9A6A83EC-F95E-4E0E-A1B1-82CD6A5264EC}" type="pres">
      <dgm:prSet presAssocID="{57F33956-649B-4DCA-AE4D-8A3F92FE53E5}" presName="chevron2" presStyleLbl="alignNode1" presStyleIdx="8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BBF223B0-AE57-4716-9E6A-6096FE8B72F4}" type="pres">
      <dgm:prSet presAssocID="{57F33956-649B-4DCA-AE4D-8A3F92FE53E5}" presName="chevron3" presStyleLbl="alignNode1" presStyleIdx="9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D4C67EAA-333D-4C9D-955B-5BA9BCBACB32}" type="pres">
      <dgm:prSet presAssocID="{57F33956-649B-4DCA-AE4D-8A3F92FE53E5}" presName="chevron4" presStyleLbl="alignNode1" presStyleIdx="10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9C0322C6-E6AD-411C-A220-628BBBFB8359}" type="pres">
      <dgm:prSet presAssocID="{57F33956-649B-4DCA-AE4D-8A3F92FE53E5}" presName="chevron5" presStyleLbl="alignNode1" presStyleIdx="11" presStyleCnt="14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65953C91-F4D6-4F72-9E25-D8F1F6EFF958}" type="pres">
      <dgm:prSet presAssocID="{57F33956-649B-4DCA-AE4D-8A3F92FE53E5}" presName="chevron6" presStyleLbl="alignNode1" presStyleIdx="12" presStyleCnt="14" custScaleX="109689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7756F8D4-E136-4B48-8829-03B86686E5E0}" type="pres">
      <dgm:prSet presAssocID="{57F33956-649B-4DCA-AE4D-8A3F92FE53E5}" presName="chevron7" presStyleLbl="alignNode1" presStyleIdx="13" presStyleCnt="14" custScaleX="97523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28B0A28B-8EC5-4466-A1D1-739AED047C47}" type="pres">
      <dgm:prSet presAssocID="{57F33956-649B-4DCA-AE4D-8A3F92FE53E5}" presName="childtext" presStyleLbl="solidFgAcc1" presStyleIdx="1" presStyleCnt="2" custScaleX="98132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2ADC88F-1F7C-4696-B0F6-88C467693FC2}" srcId="{062ADAA0-0718-4EB1-A138-95952F151166}" destId="{57F33956-649B-4DCA-AE4D-8A3F92FE53E5}" srcOrd="1" destOrd="0" parTransId="{B04027B7-730F-4735-9DE6-E217490AE6C0}" sibTransId="{6BF65639-6B07-4F1D-95DC-6554BFCB0379}"/>
    <dgm:cxn modelId="{4FFD0226-16A0-44DE-8CA1-63821DB6DAC5}" srcId="{57F33956-649B-4DCA-AE4D-8A3F92FE53E5}" destId="{90D0FBBF-EC20-4BC7-B9DA-8257B51BE474}" srcOrd="0" destOrd="0" parTransId="{39F9E764-7EDD-400D-8104-BBFBF8EB77C7}" sibTransId="{C78DB6C1-A28A-4B5A-B826-579C27A84947}"/>
    <dgm:cxn modelId="{6F6257A3-C8DE-4AC9-910D-124F53DA07A4}" srcId="{BD83D4BE-FC08-4A42-9E94-067C97C06547}" destId="{BAF4C6FD-3524-49DF-AE03-14DABF5F0D01}" srcOrd="0" destOrd="0" parTransId="{A702F89F-56D1-4A9F-8B6B-EA0CFEE99688}" sibTransId="{869A68C0-0790-47D5-8DC7-F59C2E8253AA}"/>
    <dgm:cxn modelId="{31BE3A4D-741D-4E33-8A32-D366DCCC5671}" type="presOf" srcId="{57F33956-649B-4DCA-AE4D-8A3F92FE53E5}" destId="{50FA874B-D322-4A00-98C6-D9CF67335BD0}" srcOrd="0" destOrd="0" presId="urn:microsoft.com/office/officeart/2008/layout/VerticalAccentList"/>
    <dgm:cxn modelId="{A2B13146-77E4-4EC4-9364-34E2D501883F}" srcId="{062ADAA0-0718-4EB1-A138-95952F151166}" destId="{BD83D4BE-FC08-4A42-9E94-067C97C06547}" srcOrd="0" destOrd="0" parTransId="{D937FC75-CECF-4CE9-880C-8E1C4D2E7828}" sibTransId="{F9285158-1917-445B-8338-A7A2CDD80443}"/>
    <dgm:cxn modelId="{2F978E8C-EE31-4AB5-88A3-2AF5BA011872}" type="presOf" srcId="{BAF4C6FD-3524-49DF-AE03-14DABF5F0D01}" destId="{2F55C05F-177A-4A8D-93C6-A9598C3EA5D4}" srcOrd="0" destOrd="0" presId="urn:microsoft.com/office/officeart/2008/layout/VerticalAccentList"/>
    <dgm:cxn modelId="{2F65EF71-D5DF-409F-8E8C-63753821898F}" type="presOf" srcId="{BD83D4BE-FC08-4A42-9E94-067C97C06547}" destId="{24605580-03E6-4653-AEAB-CF6306998B27}" srcOrd="0" destOrd="0" presId="urn:microsoft.com/office/officeart/2008/layout/VerticalAccentList"/>
    <dgm:cxn modelId="{CBE21585-691C-4BE7-AECF-CDD0050B5370}" type="presOf" srcId="{90D0FBBF-EC20-4BC7-B9DA-8257B51BE474}" destId="{28B0A28B-8EC5-4466-A1D1-739AED047C47}" srcOrd="0" destOrd="0" presId="urn:microsoft.com/office/officeart/2008/layout/VerticalAccentList"/>
    <dgm:cxn modelId="{8AC1C531-B668-4088-BE9B-5A249B1F3FEB}" type="presOf" srcId="{062ADAA0-0718-4EB1-A138-95952F151166}" destId="{8577F991-28C7-491F-BFFB-11D6174EFF9F}" srcOrd="0" destOrd="0" presId="urn:microsoft.com/office/officeart/2008/layout/VerticalAccentList"/>
    <dgm:cxn modelId="{57AD2193-D287-4285-A0FA-2FADBD618234}" type="presParOf" srcId="{8577F991-28C7-491F-BFFB-11D6174EFF9F}" destId="{A907550A-91AE-40E5-B3E8-B0265D849DA7}" srcOrd="0" destOrd="0" presId="urn:microsoft.com/office/officeart/2008/layout/VerticalAccentList"/>
    <dgm:cxn modelId="{644A9C00-D7EF-43FD-B857-5C2B017037A3}" type="presParOf" srcId="{A907550A-91AE-40E5-B3E8-B0265D849DA7}" destId="{24605580-03E6-4653-AEAB-CF6306998B27}" srcOrd="0" destOrd="0" presId="urn:microsoft.com/office/officeart/2008/layout/VerticalAccentList"/>
    <dgm:cxn modelId="{7496E3B7-2B91-4141-8177-0392F90B3709}" type="presParOf" srcId="{8577F991-28C7-491F-BFFB-11D6174EFF9F}" destId="{9633452A-7CDA-4FBF-993A-AC052B6C9D01}" srcOrd="1" destOrd="0" presId="urn:microsoft.com/office/officeart/2008/layout/VerticalAccentList"/>
    <dgm:cxn modelId="{9018FCDF-4AFB-4EB4-9771-C89568FD29AB}" type="presParOf" srcId="{9633452A-7CDA-4FBF-993A-AC052B6C9D01}" destId="{3FC4A5EF-429C-4850-B73C-64262431F33E}" srcOrd="0" destOrd="0" presId="urn:microsoft.com/office/officeart/2008/layout/VerticalAccentList"/>
    <dgm:cxn modelId="{FFFE155A-F617-4C2D-A656-05F528984FCB}" type="presParOf" srcId="{9633452A-7CDA-4FBF-993A-AC052B6C9D01}" destId="{3566B5E4-4947-4AA8-9EBA-56D445B50CAD}" srcOrd="1" destOrd="0" presId="urn:microsoft.com/office/officeart/2008/layout/VerticalAccentList"/>
    <dgm:cxn modelId="{6CB9A358-BEEB-4F9B-BFE1-E5C88680AD66}" type="presParOf" srcId="{9633452A-7CDA-4FBF-993A-AC052B6C9D01}" destId="{3897CFE9-BC87-4184-B2E2-5235184F8C36}" srcOrd="2" destOrd="0" presId="urn:microsoft.com/office/officeart/2008/layout/VerticalAccentList"/>
    <dgm:cxn modelId="{0A9815D8-30D9-4CBF-ACD8-247B8F852284}" type="presParOf" srcId="{9633452A-7CDA-4FBF-993A-AC052B6C9D01}" destId="{D6CB601D-1CB2-4782-B2C0-B186A5E091CB}" srcOrd="3" destOrd="0" presId="urn:microsoft.com/office/officeart/2008/layout/VerticalAccentList"/>
    <dgm:cxn modelId="{FDD6DB95-D5D0-4557-9780-79633976C910}" type="presParOf" srcId="{9633452A-7CDA-4FBF-993A-AC052B6C9D01}" destId="{2224D572-600D-4DEF-B568-59ED74B2EF68}" srcOrd="4" destOrd="0" presId="urn:microsoft.com/office/officeart/2008/layout/VerticalAccentList"/>
    <dgm:cxn modelId="{1D82D19D-2BB7-4541-A241-3B0D489FE7AA}" type="presParOf" srcId="{9633452A-7CDA-4FBF-993A-AC052B6C9D01}" destId="{6472A16E-EFC5-45B3-8F42-4D7BFDF11853}" srcOrd="5" destOrd="0" presId="urn:microsoft.com/office/officeart/2008/layout/VerticalAccentList"/>
    <dgm:cxn modelId="{CDC86B5C-1DAF-43C9-AAEE-4922FE4F48A2}" type="presParOf" srcId="{9633452A-7CDA-4FBF-993A-AC052B6C9D01}" destId="{1C3828AE-4F30-4C06-A2E7-E8EF36480EC7}" srcOrd="6" destOrd="0" presId="urn:microsoft.com/office/officeart/2008/layout/VerticalAccentList"/>
    <dgm:cxn modelId="{487842A7-16C4-419C-978D-8545453524F7}" type="presParOf" srcId="{9633452A-7CDA-4FBF-993A-AC052B6C9D01}" destId="{2F55C05F-177A-4A8D-93C6-A9598C3EA5D4}" srcOrd="7" destOrd="0" presId="urn:microsoft.com/office/officeart/2008/layout/VerticalAccentList"/>
    <dgm:cxn modelId="{2CA9BC5A-6611-41A8-A561-9F64950F7991}" type="presParOf" srcId="{8577F991-28C7-491F-BFFB-11D6174EFF9F}" destId="{037DD929-F6AA-4CE5-9DD8-38F220E7263F}" srcOrd="2" destOrd="0" presId="urn:microsoft.com/office/officeart/2008/layout/VerticalAccentList"/>
    <dgm:cxn modelId="{66316125-25C8-48F0-B6C4-109E00B3FA98}" type="presParOf" srcId="{8577F991-28C7-491F-BFFB-11D6174EFF9F}" destId="{D46443DF-5D83-49E8-AA83-E0F1D6D3FFFC}" srcOrd="3" destOrd="0" presId="urn:microsoft.com/office/officeart/2008/layout/VerticalAccentList"/>
    <dgm:cxn modelId="{B3577578-6C78-4A0D-B666-C307EB44B45B}" type="presParOf" srcId="{D46443DF-5D83-49E8-AA83-E0F1D6D3FFFC}" destId="{50FA874B-D322-4A00-98C6-D9CF67335BD0}" srcOrd="0" destOrd="0" presId="urn:microsoft.com/office/officeart/2008/layout/VerticalAccentList"/>
    <dgm:cxn modelId="{C8DD5791-2E18-4D3F-8FA3-BD8E13F3F16B}" type="presParOf" srcId="{8577F991-28C7-491F-BFFB-11D6174EFF9F}" destId="{E5087B86-AD22-4778-B73A-1AD3B10EF50D}" srcOrd="4" destOrd="0" presId="urn:microsoft.com/office/officeart/2008/layout/VerticalAccentList"/>
    <dgm:cxn modelId="{51FB7BAC-C295-4447-B752-6F12ED65951D}" type="presParOf" srcId="{E5087B86-AD22-4778-B73A-1AD3B10EF50D}" destId="{BEDADD16-C8AB-4905-98DE-02E6CA54BE4E}" srcOrd="0" destOrd="0" presId="urn:microsoft.com/office/officeart/2008/layout/VerticalAccentList"/>
    <dgm:cxn modelId="{67DF28BE-7A4E-450A-B584-1DA2B1CD469C}" type="presParOf" srcId="{E5087B86-AD22-4778-B73A-1AD3B10EF50D}" destId="{9A6A83EC-F95E-4E0E-A1B1-82CD6A5264EC}" srcOrd="1" destOrd="0" presId="urn:microsoft.com/office/officeart/2008/layout/VerticalAccentList"/>
    <dgm:cxn modelId="{846384B1-956D-4737-BCB1-B20A021CFBEA}" type="presParOf" srcId="{E5087B86-AD22-4778-B73A-1AD3B10EF50D}" destId="{BBF223B0-AE57-4716-9E6A-6096FE8B72F4}" srcOrd="2" destOrd="0" presId="urn:microsoft.com/office/officeart/2008/layout/VerticalAccentList"/>
    <dgm:cxn modelId="{F8647276-C2F1-44B3-901F-9FC263AF074F}" type="presParOf" srcId="{E5087B86-AD22-4778-B73A-1AD3B10EF50D}" destId="{D4C67EAA-333D-4C9D-955B-5BA9BCBACB32}" srcOrd="3" destOrd="0" presId="urn:microsoft.com/office/officeart/2008/layout/VerticalAccentList"/>
    <dgm:cxn modelId="{9C8A6238-6BF6-4BF7-9A78-695DC47FEDA5}" type="presParOf" srcId="{E5087B86-AD22-4778-B73A-1AD3B10EF50D}" destId="{9C0322C6-E6AD-411C-A220-628BBBFB8359}" srcOrd="4" destOrd="0" presId="urn:microsoft.com/office/officeart/2008/layout/VerticalAccentList"/>
    <dgm:cxn modelId="{9EB622A3-92AE-42F4-80DB-1E711C8EFB1F}" type="presParOf" srcId="{E5087B86-AD22-4778-B73A-1AD3B10EF50D}" destId="{65953C91-F4D6-4F72-9E25-D8F1F6EFF958}" srcOrd="5" destOrd="0" presId="urn:microsoft.com/office/officeart/2008/layout/VerticalAccentList"/>
    <dgm:cxn modelId="{5F6D698E-8FE1-4790-B407-65EC2F81D5B6}" type="presParOf" srcId="{E5087B86-AD22-4778-B73A-1AD3B10EF50D}" destId="{7756F8D4-E136-4B48-8829-03B86686E5E0}" srcOrd="6" destOrd="0" presId="urn:microsoft.com/office/officeart/2008/layout/VerticalAccentList"/>
    <dgm:cxn modelId="{DD17891F-64AC-4C22-AD12-2CAF9C61A2B5}" type="presParOf" srcId="{E5087B86-AD22-4778-B73A-1AD3B10EF50D}" destId="{28B0A28B-8EC5-4466-A1D1-739AED047C47}" srcOrd="7" destOrd="0" presId="urn:microsoft.com/office/officeart/2008/layout/VerticalAccentList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160BCE-2F76-4ED8-AF25-F81FDE1C78AE}" type="doc">
      <dgm:prSet loTypeId="urn:microsoft.com/office/officeart/2005/8/layout/process4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BD7C03-42EB-44BB-BBE4-07809C8C9853}">
      <dgm:prSet custT="1"/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convex"/>
          <a:contourClr>
            <a:srgbClr val="FFFFFF"/>
          </a:contourClr>
        </a:sp3d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dirty="0"/>
            <a:t>Грантовая поддержка местных инициатив граждан, проживающих в сельской местности </a:t>
          </a:r>
        </a:p>
      </dgm:t>
    </dgm:pt>
    <dgm:pt modelId="{1A291D4F-D684-4B81-AF66-6E61B74D5B26}" type="parTrans" cxnId="{6E4E1D0A-7407-49F7-9E30-1B7DF7AD68D9}">
      <dgm:prSet/>
      <dgm:spPr/>
      <dgm:t>
        <a:bodyPr/>
        <a:lstStyle/>
        <a:p>
          <a:endParaRPr lang="ru-RU"/>
        </a:p>
      </dgm:t>
    </dgm:pt>
    <dgm:pt modelId="{25EE116B-E205-4533-8ED0-3887C12BF70F}" type="sibTrans" cxnId="{6E4E1D0A-7407-49F7-9E30-1B7DF7AD68D9}">
      <dgm:prSet/>
      <dgm:spPr/>
      <dgm:t>
        <a:bodyPr/>
        <a:lstStyle/>
        <a:p>
          <a:endParaRPr lang="ru-RU"/>
        </a:p>
      </dgm:t>
    </dgm:pt>
    <dgm:pt modelId="{55A7F0AF-E4BE-47A2-9206-99C8C945C8CD}">
      <dgm:prSet custT="1"/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convex"/>
          <a:contourClr>
            <a:srgbClr val="FFFFFF"/>
          </a:contourClr>
        </a:sp3d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dirty="0"/>
            <a:t>Создание и обустройство зон отдыха, спортивных и детских площадок</a:t>
          </a:r>
        </a:p>
      </dgm:t>
    </dgm:pt>
    <dgm:pt modelId="{F8C18670-655A-4AC2-8D76-306B84F827F2}" type="parTrans" cxnId="{F9351297-A4F4-420C-AC2A-EE4446F92A88}">
      <dgm:prSet/>
      <dgm:spPr/>
      <dgm:t>
        <a:bodyPr/>
        <a:lstStyle/>
        <a:p>
          <a:endParaRPr lang="ru-RU"/>
        </a:p>
      </dgm:t>
    </dgm:pt>
    <dgm:pt modelId="{4C72DD5B-FF9D-4E63-8AD3-F8E1A63772CD}" type="sibTrans" cxnId="{F9351297-A4F4-420C-AC2A-EE4446F92A88}">
      <dgm:prSet/>
      <dgm:spPr/>
      <dgm:t>
        <a:bodyPr/>
        <a:lstStyle/>
        <a:p>
          <a:endParaRPr lang="ru-RU"/>
        </a:p>
      </dgm:t>
    </dgm:pt>
    <dgm:pt modelId="{7975C6D1-C435-49CE-9F8A-8B4CDB016212}">
      <dgm:prSet custT="1"/>
      <dgm:spPr>
        <a:solidFill>
          <a:srgbClr val="0070C0"/>
        </a:solidFill>
        <a:ln>
          <a:noFill/>
        </a:ln>
        <a:effectLst>
          <a:outerShdw blurRad="107950" dist="12700" dir="5400000" algn="ctr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convex"/>
          <a:contourClr>
            <a:srgbClr val="FFFFFF"/>
          </a:contourClr>
        </a:sp3d>
      </dgm:spPr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b="1" dirty="0"/>
            <a:t>Строительство детских игровых площадок </a:t>
          </a:r>
          <a:endParaRPr lang="ru-RU" sz="1700" dirty="0"/>
        </a:p>
      </dgm:t>
    </dgm:pt>
    <dgm:pt modelId="{8AA880B8-937D-404E-A878-5EA6C1DD1093}" type="sibTrans" cxnId="{D5595FE3-FA85-4B8D-886F-AFFD76DE4A2C}">
      <dgm:prSet/>
      <dgm:spPr/>
      <dgm:t>
        <a:bodyPr/>
        <a:lstStyle/>
        <a:p>
          <a:endParaRPr lang="ru-RU"/>
        </a:p>
      </dgm:t>
    </dgm:pt>
    <dgm:pt modelId="{409C582A-9566-40CF-9FC2-34AB71CE4E58}" type="parTrans" cxnId="{D5595FE3-FA85-4B8D-886F-AFFD76DE4A2C}">
      <dgm:prSet/>
      <dgm:spPr/>
      <dgm:t>
        <a:bodyPr/>
        <a:lstStyle/>
        <a:p>
          <a:endParaRPr lang="ru-RU"/>
        </a:p>
      </dgm:t>
    </dgm:pt>
    <dgm:pt modelId="{3E188468-E8C8-4223-8BFF-3D608ED5A918}" type="pres">
      <dgm:prSet presAssocID="{D0160BCE-2F76-4ED8-AF25-F81FDE1C78A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CD31E4C-57C5-4C46-8CA4-1824908DC180}" type="pres">
      <dgm:prSet presAssocID="{7975C6D1-C435-49CE-9F8A-8B4CDB016212}" presName="boxAndChildren" presStyleCnt="0"/>
      <dgm:spPr/>
    </dgm:pt>
    <dgm:pt modelId="{F394B6AA-CA90-41CD-9459-73B4E971BD1B}" type="pres">
      <dgm:prSet presAssocID="{7975C6D1-C435-49CE-9F8A-8B4CDB016212}" presName="parentTextBox" presStyleLbl="node1" presStyleIdx="0" presStyleCnt="3" custScaleY="23644" custLinFactNeighborY="-5832"/>
      <dgm:spPr/>
      <dgm:t>
        <a:bodyPr/>
        <a:lstStyle/>
        <a:p>
          <a:endParaRPr lang="ru-RU"/>
        </a:p>
      </dgm:t>
    </dgm:pt>
    <dgm:pt modelId="{A11FEB66-230F-431D-AC1A-6869FFF49C6F}" type="pres">
      <dgm:prSet presAssocID="{4C72DD5B-FF9D-4E63-8AD3-F8E1A63772CD}" presName="sp" presStyleCnt="0"/>
      <dgm:spPr/>
    </dgm:pt>
    <dgm:pt modelId="{B411134B-212C-48F2-8F55-9D867FCC5C2B}" type="pres">
      <dgm:prSet presAssocID="{55A7F0AF-E4BE-47A2-9206-99C8C945C8CD}" presName="arrowAndChildren" presStyleCnt="0"/>
      <dgm:spPr/>
    </dgm:pt>
    <dgm:pt modelId="{B3CB18E7-178D-49D7-84E3-98C392F2141F}" type="pres">
      <dgm:prSet presAssocID="{55A7F0AF-E4BE-47A2-9206-99C8C945C8CD}" presName="parentTextArrow" presStyleLbl="node1" presStyleIdx="1" presStyleCnt="3" custScaleY="44808" custLinFactNeighborX="-329" custLinFactNeighborY="-3822"/>
      <dgm:spPr/>
      <dgm:t>
        <a:bodyPr/>
        <a:lstStyle/>
        <a:p>
          <a:endParaRPr lang="ru-RU"/>
        </a:p>
      </dgm:t>
    </dgm:pt>
    <dgm:pt modelId="{A573DF1F-FEA3-4E46-BAEB-6BD2FE3A4E39}" type="pres">
      <dgm:prSet presAssocID="{25EE116B-E205-4533-8ED0-3887C12BF70F}" presName="sp" presStyleCnt="0"/>
      <dgm:spPr/>
    </dgm:pt>
    <dgm:pt modelId="{CF0A6550-BE66-4BDD-AAAC-670C14F74808}" type="pres">
      <dgm:prSet presAssocID="{1ABD7C03-42EB-44BB-BBE4-07809C8C9853}" presName="arrowAndChildren" presStyleCnt="0"/>
      <dgm:spPr/>
    </dgm:pt>
    <dgm:pt modelId="{A760C78C-8367-4E54-9C46-BE4C221B3E56}" type="pres">
      <dgm:prSet presAssocID="{1ABD7C03-42EB-44BB-BBE4-07809C8C9853}" presName="parentTextArrow" presStyleLbl="node1" presStyleIdx="2" presStyleCnt="3" custScaleY="58071" custLinFactNeighborX="-164" custLinFactNeighborY="-5751"/>
      <dgm:spPr/>
      <dgm:t>
        <a:bodyPr/>
        <a:lstStyle/>
        <a:p>
          <a:endParaRPr lang="ru-RU"/>
        </a:p>
      </dgm:t>
    </dgm:pt>
  </dgm:ptLst>
  <dgm:cxnLst>
    <dgm:cxn modelId="{D5595FE3-FA85-4B8D-886F-AFFD76DE4A2C}" srcId="{D0160BCE-2F76-4ED8-AF25-F81FDE1C78AE}" destId="{7975C6D1-C435-49CE-9F8A-8B4CDB016212}" srcOrd="2" destOrd="0" parTransId="{409C582A-9566-40CF-9FC2-34AB71CE4E58}" sibTransId="{8AA880B8-937D-404E-A878-5EA6C1DD1093}"/>
    <dgm:cxn modelId="{506A7273-3F2B-4622-AF65-91C2C2A21919}" type="presOf" srcId="{7975C6D1-C435-49CE-9F8A-8B4CDB016212}" destId="{F394B6AA-CA90-41CD-9459-73B4E971BD1B}" srcOrd="0" destOrd="0" presId="urn:microsoft.com/office/officeart/2005/8/layout/process4"/>
    <dgm:cxn modelId="{A0E437AD-C0C0-401A-B842-331082DBC573}" type="presOf" srcId="{55A7F0AF-E4BE-47A2-9206-99C8C945C8CD}" destId="{B3CB18E7-178D-49D7-84E3-98C392F2141F}" srcOrd="0" destOrd="0" presId="urn:microsoft.com/office/officeart/2005/8/layout/process4"/>
    <dgm:cxn modelId="{A2383179-90DA-4B52-8D4D-3D98A48FCAAD}" type="presOf" srcId="{D0160BCE-2F76-4ED8-AF25-F81FDE1C78AE}" destId="{3E188468-E8C8-4223-8BFF-3D608ED5A918}" srcOrd="0" destOrd="0" presId="urn:microsoft.com/office/officeart/2005/8/layout/process4"/>
    <dgm:cxn modelId="{6E4E1D0A-7407-49F7-9E30-1B7DF7AD68D9}" srcId="{D0160BCE-2F76-4ED8-AF25-F81FDE1C78AE}" destId="{1ABD7C03-42EB-44BB-BBE4-07809C8C9853}" srcOrd="0" destOrd="0" parTransId="{1A291D4F-D684-4B81-AF66-6E61B74D5B26}" sibTransId="{25EE116B-E205-4533-8ED0-3887C12BF70F}"/>
    <dgm:cxn modelId="{F9351297-A4F4-420C-AC2A-EE4446F92A88}" srcId="{D0160BCE-2F76-4ED8-AF25-F81FDE1C78AE}" destId="{55A7F0AF-E4BE-47A2-9206-99C8C945C8CD}" srcOrd="1" destOrd="0" parTransId="{F8C18670-655A-4AC2-8D76-306B84F827F2}" sibTransId="{4C72DD5B-FF9D-4E63-8AD3-F8E1A63772CD}"/>
    <dgm:cxn modelId="{AB5672C8-411E-4C82-AF99-ED7281B075DD}" type="presOf" srcId="{1ABD7C03-42EB-44BB-BBE4-07809C8C9853}" destId="{A760C78C-8367-4E54-9C46-BE4C221B3E56}" srcOrd="0" destOrd="0" presId="urn:microsoft.com/office/officeart/2005/8/layout/process4"/>
    <dgm:cxn modelId="{A02DF390-1090-44BD-A7FD-3C66912211BB}" type="presParOf" srcId="{3E188468-E8C8-4223-8BFF-3D608ED5A918}" destId="{FCD31E4C-57C5-4C46-8CA4-1824908DC180}" srcOrd="0" destOrd="0" presId="urn:microsoft.com/office/officeart/2005/8/layout/process4"/>
    <dgm:cxn modelId="{21854F49-0F21-45DF-A928-A51322F3C431}" type="presParOf" srcId="{FCD31E4C-57C5-4C46-8CA4-1824908DC180}" destId="{F394B6AA-CA90-41CD-9459-73B4E971BD1B}" srcOrd="0" destOrd="0" presId="urn:microsoft.com/office/officeart/2005/8/layout/process4"/>
    <dgm:cxn modelId="{C31A7866-8593-49F1-B62A-1ECD218346F4}" type="presParOf" srcId="{3E188468-E8C8-4223-8BFF-3D608ED5A918}" destId="{A11FEB66-230F-431D-AC1A-6869FFF49C6F}" srcOrd="1" destOrd="0" presId="urn:microsoft.com/office/officeart/2005/8/layout/process4"/>
    <dgm:cxn modelId="{B40398A7-47A8-48C7-B2B3-D436DC6A7BE2}" type="presParOf" srcId="{3E188468-E8C8-4223-8BFF-3D608ED5A918}" destId="{B411134B-212C-48F2-8F55-9D867FCC5C2B}" srcOrd="2" destOrd="0" presId="urn:microsoft.com/office/officeart/2005/8/layout/process4"/>
    <dgm:cxn modelId="{1F01D859-3186-41DB-9785-03B3DE2F1CF2}" type="presParOf" srcId="{B411134B-212C-48F2-8F55-9D867FCC5C2B}" destId="{B3CB18E7-178D-49D7-84E3-98C392F2141F}" srcOrd="0" destOrd="0" presId="urn:microsoft.com/office/officeart/2005/8/layout/process4"/>
    <dgm:cxn modelId="{AA112675-680D-4B33-89CD-AEFA91333BCD}" type="presParOf" srcId="{3E188468-E8C8-4223-8BFF-3D608ED5A918}" destId="{A573DF1F-FEA3-4E46-BAEB-6BD2FE3A4E39}" srcOrd="3" destOrd="0" presId="urn:microsoft.com/office/officeart/2005/8/layout/process4"/>
    <dgm:cxn modelId="{B3BB71EA-3F8C-43C6-B6D3-8191200B76F9}" type="presParOf" srcId="{3E188468-E8C8-4223-8BFF-3D608ED5A918}" destId="{CF0A6550-BE66-4BDD-AAAC-670C14F74808}" srcOrd="4" destOrd="0" presId="urn:microsoft.com/office/officeart/2005/8/layout/process4"/>
    <dgm:cxn modelId="{6C6EB649-F862-43F4-B9F0-5C3D5365D43B}" type="presParOf" srcId="{CF0A6550-BE66-4BDD-AAAC-670C14F74808}" destId="{A760C78C-8367-4E54-9C46-BE4C221B3E56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7C562D7-BAD5-485E-BA55-F842348F0B05}" type="doc">
      <dgm:prSet loTypeId="urn:microsoft.com/office/officeart/2008/layout/VerticalAccen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BC53761-400A-443E-AEB4-23272E8F1208}">
      <dgm:prSet phldrT="[Текст]" custT="1"/>
      <dgm:spPr/>
      <dgm:t>
        <a:bodyPr/>
        <a:lstStyle/>
        <a:p>
          <a:r>
            <a:rPr lang="ru-RU" sz="17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Установка и замена дорожных знаков</a:t>
          </a:r>
          <a:endParaRPr lang="ru-RU" sz="1700" dirty="0"/>
        </a:p>
      </dgm:t>
    </dgm:pt>
    <dgm:pt modelId="{00C8C59B-C65B-4F5B-95B6-8B584D3B3B8D}" type="parTrans" cxnId="{7C76EB1F-9A87-4A52-9F87-F1F207CE797B}">
      <dgm:prSet/>
      <dgm:spPr/>
      <dgm:t>
        <a:bodyPr/>
        <a:lstStyle/>
        <a:p>
          <a:endParaRPr lang="ru-RU"/>
        </a:p>
      </dgm:t>
    </dgm:pt>
    <dgm:pt modelId="{4D272C1D-4F13-4455-9155-514BB93B0F11}" type="sibTrans" cxnId="{7C76EB1F-9A87-4A52-9F87-F1F207CE797B}">
      <dgm:prSet/>
      <dgm:spPr/>
      <dgm:t>
        <a:bodyPr/>
        <a:lstStyle/>
        <a:p>
          <a:endParaRPr lang="ru-RU"/>
        </a:p>
      </dgm:t>
    </dgm:pt>
    <dgm:pt modelId="{94F8C050-2CB0-4429-AA65-D4356CD964A1}">
      <dgm:prSet phldrT="[Текст]" custT="1"/>
      <dgm:spPr/>
      <dgm:t>
        <a:bodyPr/>
        <a:lstStyle/>
        <a:p>
          <a:endParaRPr lang="ru-RU" sz="1700" dirty="0"/>
        </a:p>
      </dgm:t>
    </dgm:pt>
    <dgm:pt modelId="{F09516E0-63CD-4496-9633-1EE2DE5288A1}" type="parTrans" cxnId="{31D4E577-21DC-4319-BFCB-1E4F7F249473}">
      <dgm:prSet/>
      <dgm:spPr/>
      <dgm:t>
        <a:bodyPr/>
        <a:lstStyle/>
        <a:p>
          <a:endParaRPr lang="ru-RU"/>
        </a:p>
      </dgm:t>
    </dgm:pt>
    <dgm:pt modelId="{576CE4EA-8D51-4172-A894-E62F9E2AB4C1}" type="sibTrans" cxnId="{31D4E577-21DC-4319-BFCB-1E4F7F249473}">
      <dgm:prSet/>
      <dgm:spPr/>
      <dgm:t>
        <a:bodyPr/>
        <a:lstStyle/>
        <a:p>
          <a:endParaRPr lang="ru-RU"/>
        </a:p>
      </dgm:t>
    </dgm:pt>
    <dgm:pt modelId="{5159DB56-4945-4AD0-8092-791FF1F33D56}">
      <dgm:prSet phldrT="[Текст]" custT="1"/>
      <dgm:spPr/>
      <dgm:t>
        <a:bodyPr/>
        <a:lstStyle/>
        <a:p>
          <a:r>
            <a:rPr lang="ru-RU" sz="17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Ямочный ремонт дорог </a:t>
          </a:r>
          <a:endParaRPr lang="ru-RU" sz="1700" dirty="0"/>
        </a:p>
      </dgm:t>
    </dgm:pt>
    <dgm:pt modelId="{4D107492-EDAC-4035-9E94-881BCF322CAD}" type="parTrans" cxnId="{1F0D7DDB-6EE4-4F00-BB15-02C8AA50469B}">
      <dgm:prSet/>
      <dgm:spPr/>
      <dgm:t>
        <a:bodyPr/>
        <a:lstStyle/>
        <a:p>
          <a:endParaRPr lang="ru-RU"/>
        </a:p>
      </dgm:t>
    </dgm:pt>
    <dgm:pt modelId="{ED3E7064-3D24-456C-A027-2729CC42762C}" type="sibTrans" cxnId="{1F0D7DDB-6EE4-4F00-BB15-02C8AA50469B}">
      <dgm:prSet/>
      <dgm:spPr/>
      <dgm:t>
        <a:bodyPr/>
        <a:lstStyle/>
        <a:p>
          <a:endParaRPr lang="ru-RU"/>
        </a:p>
      </dgm:t>
    </dgm:pt>
    <dgm:pt modelId="{277C8657-01DE-42D6-A761-E7913F213EB8}">
      <dgm:prSet phldrT="[Текст]" custT="1"/>
      <dgm:spPr/>
      <dgm:t>
        <a:bodyPr/>
        <a:lstStyle/>
        <a:p>
          <a:r>
            <a:rPr lang="ru-RU" sz="17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Отсыпка и </a:t>
          </a:r>
          <a:r>
            <a:rPr lang="ru-RU" sz="1700" dirty="0" err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грейдирование</a:t>
          </a:r>
          <a:r>
            <a:rPr lang="ru-RU" sz="17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 дорог</a:t>
          </a:r>
          <a:endParaRPr lang="ru-RU" sz="1700" dirty="0"/>
        </a:p>
      </dgm:t>
    </dgm:pt>
    <dgm:pt modelId="{77FC542C-7199-446B-AD90-D6893979E80A}" type="sibTrans" cxnId="{7DAC6805-150A-499A-9C22-BA7A7DBDB36B}">
      <dgm:prSet/>
      <dgm:spPr/>
      <dgm:t>
        <a:bodyPr/>
        <a:lstStyle/>
        <a:p>
          <a:endParaRPr lang="ru-RU"/>
        </a:p>
      </dgm:t>
    </dgm:pt>
    <dgm:pt modelId="{3A41E84B-BC91-4035-895A-B3A908C47234}" type="parTrans" cxnId="{7DAC6805-150A-499A-9C22-BA7A7DBDB36B}">
      <dgm:prSet/>
      <dgm:spPr/>
      <dgm:t>
        <a:bodyPr/>
        <a:lstStyle/>
        <a:p>
          <a:endParaRPr lang="ru-RU"/>
        </a:p>
      </dgm:t>
    </dgm:pt>
    <dgm:pt modelId="{8722EF46-3648-49DF-A35B-40EED5AA8E13}">
      <dgm:prSet phldrT="[Текст]" custT="1"/>
      <dgm:spPr/>
      <dgm:t>
        <a:bodyPr/>
        <a:lstStyle/>
        <a:p>
          <a:endParaRPr lang="ru-RU" sz="1700" dirty="0"/>
        </a:p>
      </dgm:t>
    </dgm:pt>
    <dgm:pt modelId="{CC9CC9FB-EE13-4BC5-884B-0A5C499579FA}" type="parTrans" cxnId="{B50FB621-C577-432D-B64A-9E52D69C01E5}">
      <dgm:prSet/>
      <dgm:spPr/>
      <dgm:t>
        <a:bodyPr/>
        <a:lstStyle/>
        <a:p>
          <a:endParaRPr lang="ru-RU"/>
        </a:p>
      </dgm:t>
    </dgm:pt>
    <dgm:pt modelId="{4357113B-36EF-436F-BF6A-EE5E1F1673B3}" type="sibTrans" cxnId="{B50FB621-C577-432D-B64A-9E52D69C01E5}">
      <dgm:prSet/>
      <dgm:spPr/>
      <dgm:t>
        <a:bodyPr/>
        <a:lstStyle/>
        <a:p>
          <a:endParaRPr lang="ru-RU"/>
        </a:p>
      </dgm:t>
    </dgm:pt>
    <dgm:pt modelId="{7BA4E36A-B30B-4B2C-BD95-50A61033F712}">
      <dgm:prSet phldrT="[Текст]" custT="1"/>
      <dgm:spPr/>
      <dgm:t>
        <a:bodyPr/>
        <a:lstStyle/>
        <a:p>
          <a:r>
            <a:rPr lang="ru-RU" sz="1700" dirty="0"/>
            <a:t>Содержание дорог</a:t>
          </a:r>
        </a:p>
      </dgm:t>
    </dgm:pt>
    <dgm:pt modelId="{0376B1BB-A0AD-48CF-8F8B-4D324AAC394C}" type="parTrans" cxnId="{FBEBC810-47C1-4ADB-A6B7-55762DF4A603}">
      <dgm:prSet/>
      <dgm:spPr/>
      <dgm:t>
        <a:bodyPr/>
        <a:lstStyle/>
        <a:p>
          <a:endParaRPr lang="ru-RU"/>
        </a:p>
      </dgm:t>
    </dgm:pt>
    <dgm:pt modelId="{9B94FBF2-83D4-4740-BFDE-A1FEB6B5A53C}" type="sibTrans" cxnId="{FBEBC810-47C1-4ADB-A6B7-55762DF4A603}">
      <dgm:prSet/>
      <dgm:spPr/>
      <dgm:t>
        <a:bodyPr/>
        <a:lstStyle/>
        <a:p>
          <a:endParaRPr lang="ru-RU"/>
        </a:p>
      </dgm:t>
    </dgm:pt>
    <dgm:pt modelId="{625010A1-690C-4EF6-93D5-1BA5E69F036A}">
      <dgm:prSet phldrT="[Текст]" custT="1"/>
      <dgm:spPr/>
      <dgm:t>
        <a:bodyPr/>
        <a:lstStyle/>
        <a:p>
          <a:endParaRPr lang="ru-RU" sz="1700" dirty="0"/>
        </a:p>
      </dgm:t>
    </dgm:pt>
    <dgm:pt modelId="{AF44E942-3E67-413C-9302-68C0BB554417}" type="parTrans" cxnId="{376AE545-D14B-45D1-950E-CC8AEAEB7B27}">
      <dgm:prSet/>
      <dgm:spPr/>
      <dgm:t>
        <a:bodyPr/>
        <a:lstStyle/>
        <a:p>
          <a:endParaRPr lang="ru-RU"/>
        </a:p>
      </dgm:t>
    </dgm:pt>
    <dgm:pt modelId="{C3C92091-4E7C-41D7-84D8-474049160A1D}" type="sibTrans" cxnId="{376AE545-D14B-45D1-950E-CC8AEAEB7B27}">
      <dgm:prSet/>
      <dgm:spPr/>
      <dgm:t>
        <a:bodyPr/>
        <a:lstStyle/>
        <a:p>
          <a:endParaRPr lang="ru-RU"/>
        </a:p>
      </dgm:t>
    </dgm:pt>
    <dgm:pt modelId="{B4BC4501-AF0D-4E5C-B7C4-73A2470FCA28}">
      <dgm:prSet phldrT="[Текст]" custT="1"/>
      <dgm:spPr/>
      <dgm:t>
        <a:bodyPr/>
        <a:lstStyle/>
        <a:p>
          <a:endParaRPr lang="ru-RU" sz="1700" dirty="0"/>
        </a:p>
      </dgm:t>
    </dgm:pt>
    <dgm:pt modelId="{521FCB68-F773-4344-9F82-0ED8BBA18AB4}" type="parTrans" cxnId="{85437535-ED36-4397-9ADF-8F60CAD86CC5}">
      <dgm:prSet/>
      <dgm:spPr/>
      <dgm:t>
        <a:bodyPr/>
        <a:lstStyle/>
        <a:p>
          <a:endParaRPr lang="ru-RU"/>
        </a:p>
      </dgm:t>
    </dgm:pt>
    <dgm:pt modelId="{AD1D823D-2AF8-4288-9524-D5AE8C4570F7}" type="sibTrans" cxnId="{85437535-ED36-4397-9ADF-8F60CAD86CC5}">
      <dgm:prSet/>
      <dgm:spPr/>
      <dgm:t>
        <a:bodyPr/>
        <a:lstStyle/>
        <a:p>
          <a:endParaRPr lang="ru-RU"/>
        </a:p>
      </dgm:t>
    </dgm:pt>
    <dgm:pt modelId="{586B7C4E-B792-4D6A-883E-E3AFA144A235}" type="pres">
      <dgm:prSet presAssocID="{A7C562D7-BAD5-485E-BA55-F842348F0B05}" presName="Name0" presStyleCnt="0">
        <dgm:presLayoutVars>
          <dgm:chMax/>
          <dgm:chPref/>
          <dgm:dir/>
        </dgm:presLayoutVars>
      </dgm:prSet>
      <dgm:spPr/>
      <dgm:t>
        <a:bodyPr/>
        <a:lstStyle/>
        <a:p>
          <a:endParaRPr lang="ru-RU"/>
        </a:p>
      </dgm:t>
    </dgm:pt>
    <dgm:pt modelId="{F4A0534D-088C-4ED7-A831-009677A04134}" type="pres">
      <dgm:prSet presAssocID="{B4BC4501-AF0D-4E5C-B7C4-73A2470FCA28}" presName="parenttextcomposite" presStyleCnt="0"/>
      <dgm:spPr/>
    </dgm:pt>
    <dgm:pt modelId="{68F3884E-3AC2-4B23-9B38-66A2F5113A06}" type="pres">
      <dgm:prSet presAssocID="{B4BC4501-AF0D-4E5C-B7C4-73A2470FCA28}" presName="parenttext" presStyleLbl="revTx" presStyleIdx="0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A7AE6E-D61E-4738-8385-BCAE1DA7AD2F}" type="pres">
      <dgm:prSet presAssocID="{B4BC4501-AF0D-4E5C-B7C4-73A2470FCA28}" presName="composite" presStyleCnt="0"/>
      <dgm:spPr/>
    </dgm:pt>
    <dgm:pt modelId="{3D7323C6-D5BF-4DD3-8151-298528EAD91F}" type="pres">
      <dgm:prSet presAssocID="{B4BC4501-AF0D-4E5C-B7C4-73A2470FCA28}" presName="chevron1" presStyleLbl="alignNode1" presStyleIdx="0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2152AA1A-C713-45EC-963B-7A7EE0AA1F24}" type="pres">
      <dgm:prSet presAssocID="{B4BC4501-AF0D-4E5C-B7C4-73A2470FCA28}" presName="chevron2" presStyleLbl="alignNode1" presStyleIdx="1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252D0404-0420-483F-90F7-826D5773B3B4}" type="pres">
      <dgm:prSet presAssocID="{B4BC4501-AF0D-4E5C-B7C4-73A2470FCA28}" presName="chevron3" presStyleLbl="alignNode1" presStyleIdx="2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82E94FEB-3E54-4E17-9C32-0F00C85A9DEC}" type="pres">
      <dgm:prSet presAssocID="{B4BC4501-AF0D-4E5C-B7C4-73A2470FCA28}" presName="chevron4" presStyleLbl="alignNode1" presStyleIdx="3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A59EA0E0-3B44-4677-9E99-E9B4B67F599C}" type="pres">
      <dgm:prSet presAssocID="{B4BC4501-AF0D-4E5C-B7C4-73A2470FCA28}" presName="chevron5" presStyleLbl="alignNode1" presStyleIdx="4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52DE7841-C5F3-4AA2-B755-5D1936BFB2AF}" type="pres">
      <dgm:prSet presAssocID="{B4BC4501-AF0D-4E5C-B7C4-73A2470FCA28}" presName="chevron6" presStyleLbl="alignNode1" presStyleIdx="5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D270D84D-85FC-4538-B9A8-E452BF6A089F}" type="pres">
      <dgm:prSet presAssocID="{B4BC4501-AF0D-4E5C-B7C4-73A2470FCA28}" presName="chevron7" presStyleLbl="alignNode1" presStyleIdx="6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2E602F66-FAB2-4C7E-A88F-70A367A4B563}" type="pres">
      <dgm:prSet presAssocID="{B4BC4501-AF0D-4E5C-B7C4-73A2470FCA28}" presName="childtext" presStyleLbl="solidFgAcc1" presStyleIdx="0" presStyleCnt="4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4CAD33-7816-470E-9BFE-8E1B61D737CB}" type="pres">
      <dgm:prSet presAssocID="{AD1D823D-2AF8-4288-9524-D5AE8C4570F7}" presName="sibTrans" presStyleCnt="0"/>
      <dgm:spPr/>
    </dgm:pt>
    <dgm:pt modelId="{92A59388-3A4D-4A05-B203-5184790CBE83}" type="pres">
      <dgm:prSet presAssocID="{625010A1-690C-4EF6-93D5-1BA5E69F036A}" presName="parenttextcomposite" presStyleCnt="0"/>
      <dgm:spPr/>
    </dgm:pt>
    <dgm:pt modelId="{8560E144-3B4E-4CDE-9AED-D9467C3006D1}" type="pres">
      <dgm:prSet presAssocID="{625010A1-690C-4EF6-93D5-1BA5E69F036A}" presName="parenttext" presStyleLbl="revTx" presStyleIdx="1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367646-E1BB-4907-B646-E784FC2C3B4B}" type="pres">
      <dgm:prSet presAssocID="{625010A1-690C-4EF6-93D5-1BA5E69F036A}" presName="composite" presStyleCnt="0"/>
      <dgm:spPr/>
    </dgm:pt>
    <dgm:pt modelId="{E7A09441-7279-452F-994C-5DE2D1D9555D}" type="pres">
      <dgm:prSet presAssocID="{625010A1-690C-4EF6-93D5-1BA5E69F036A}" presName="chevron1" presStyleLbl="alignNode1" presStyleIdx="7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50DBA807-EA51-4394-AD46-6F1B17D9254C}" type="pres">
      <dgm:prSet presAssocID="{625010A1-690C-4EF6-93D5-1BA5E69F036A}" presName="chevron2" presStyleLbl="alignNode1" presStyleIdx="8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966D0A10-460D-4588-9CB1-2762CE2BB73A}" type="pres">
      <dgm:prSet presAssocID="{625010A1-690C-4EF6-93D5-1BA5E69F036A}" presName="chevron3" presStyleLbl="alignNode1" presStyleIdx="9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33ECBD65-5C2E-4B0C-8237-E72058BE6579}" type="pres">
      <dgm:prSet presAssocID="{625010A1-690C-4EF6-93D5-1BA5E69F036A}" presName="chevron4" presStyleLbl="alignNode1" presStyleIdx="10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3942AEC6-DF6C-4990-B68F-681DD8287490}" type="pres">
      <dgm:prSet presAssocID="{625010A1-690C-4EF6-93D5-1BA5E69F036A}" presName="chevron5" presStyleLbl="alignNode1" presStyleIdx="11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ED094E46-9F83-41BD-9651-B07ACB99557D}" type="pres">
      <dgm:prSet presAssocID="{625010A1-690C-4EF6-93D5-1BA5E69F036A}" presName="chevron6" presStyleLbl="alignNode1" presStyleIdx="12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A63C2516-1446-4F9B-A016-A57B81599C6F}" type="pres">
      <dgm:prSet presAssocID="{625010A1-690C-4EF6-93D5-1BA5E69F036A}" presName="chevron7" presStyleLbl="alignNode1" presStyleIdx="13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4DEBDD12-5AF2-426E-9A9A-FEB5B31A0C78}" type="pres">
      <dgm:prSet presAssocID="{625010A1-690C-4EF6-93D5-1BA5E69F036A}" presName="childtext" presStyleLbl="solidFgAcc1" presStyleIdx="1" presStyleCnt="4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31F749-9B50-440C-A37D-957676DCD9DC}" type="pres">
      <dgm:prSet presAssocID="{C3C92091-4E7C-41D7-84D8-474049160A1D}" presName="sibTrans" presStyleCnt="0"/>
      <dgm:spPr/>
    </dgm:pt>
    <dgm:pt modelId="{8A06A3EB-9272-43BD-B638-01B321429CA8}" type="pres">
      <dgm:prSet presAssocID="{8722EF46-3648-49DF-A35B-40EED5AA8E13}" presName="parenttextcomposite" presStyleCnt="0"/>
      <dgm:spPr/>
    </dgm:pt>
    <dgm:pt modelId="{4CD0DAE9-A8D2-4A12-A53D-BC976F42CAEC}" type="pres">
      <dgm:prSet presAssocID="{8722EF46-3648-49DF-A35B-40EED5AA8E13}" presName="parenttext" presStyleLbl="revTx" presStyleIdx="2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277CDD-1B0B-4CE8-8FF7-5F290EC96E18}" type="pres">
      <dgm:prSet presAssocID="{8722EF46-3648-49DF-A35B-40EED5AA8E13}" presName="composite" presStyleCnt="0"/>
      <dgm:spPr/>
    </dgm:pt>
    <dgm:pt modelId="{26C82B22-53F2-4D68-8695-A4671313BD19}" type="pres">
      <dgm:prSet presAssocID="{8722EF46-3648-49DF-A35B-40EED5AA8E13}" presName="chevron1" presStyleLbl="alignNode1" presStyleIdx="14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630B8558-462F-49C0-87DB-D14EFA598E8F}" type="pres">
      <dgm:prSet presAssocID="{8722EF46-3648-49DF-A35B-40EED5AA8E13}" presName="chevron2" presStyleLbl="alignNode1" presStyleIdx="15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03E67B16-A7F1-4BCE-9F0E-1A692BB671B8}" type="pres">
      <dgm:prSet presAssocID="{8722EF46-3648-49DF-A35B-40EED5AA8E13}" presName="chevron3" presStyleLbl="alignNode1" presStyleIdx="16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2F3B3EA7-795B-4D7D-942B-15A7063BBA92}" type="pres">
      <dgm:prSet presAssocID="{8722EF46-3648-49DF-A35B-40EED5AA8E13}" presName="chevron4" presStyleLbl="alignNode1" presStyleIdx="17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C0E1CA2B-A0ED-4B46-9F23-74EDBFB8F2C2}" type="pres">
      <dgm:prSet presAssocID="{8722EF46-3648-49DF-A35B-40EED5AA8E13}" presName="chevron5" presStyleLbl="alignNode1" presStyleIdx="18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350114A5-CADC-4278-A495-641806145066}" type="pres">
      <dgm:prSet presAssocID="{8722EF46-3648-49DF-A35B-40EED5AA8E13}" presName="chevron6" presStyleLbl="alignNode1" presStyleIdx="19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8B78B4CF-802C-4607-8D25-413A7812F174}" type="pres">
      <dgm:prSet presAssocID="{8722EF46-3648-49DF-A35B-40EED5AA8E13}" presName="chevron7" presStyleLbl="alignNode1" presStyleIdx="20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8800C16D-3BD0-44FF-91EB-C25C5D5AA60B}" type="pres">
      <dgm:prSet presAssocID="{8722EF46-3648-49DF-A35B-40EED5AA8E13}" presName="childtext" presStyleLbl="solidFgAcc1" presStyleIdx="2" presStyleCnt="4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9CCEBB-F9CF-433F-8895-882D176B1CB7}" type="pres">
      <dgm:prSet presAssocID="{4357113B-36EF-436F-BF6A-EE5E1F1673B3}" presName="sibTrans" presStyleCnt="0"/>
      <dgm:spPr/>
    </dgm:pt>
    <dgm:pt modelId="{B619E019-39DE-4B0D-B717-4B90D47B7715}" type="pres">
      <dgm:prSet presAssocID="{94F8C050-2CB0-4429-AA65-D4356CD964A1}" presName="parenttextcomposite" presStyleCnt="0"/>
      <dgm:spPr/>
    </dgm:pt>
    <dgm:pt modelId="{EEBDA046-2355-4B9A-8C6C-6C0A0F58D8A2}" type="pres">
      <dgm:prSet presAssocID="{94F8C050-2CB0-4429-AA65-D4356CD964A1}" presName="parenttext" presStyleLbl="revTx" presStyleIdx="3" presStyleCnt="4">
        <dgm:presLayoutVars>
          <dgm:chMax/>
          <dgm:chPref val="2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1EA8C80-E048-4EE7-903A-CC57CDA139D3}" type="pres">
      <dgm:prSet presAssocID="{94F8C050-2CB0-4429-AA65-D4356CD964A1}" presName="composite" presStyleCnt="0"/>
      <dgm:spPr/>
    </dgm:pt>
    <dgm:pt modelId="{C0148A6A-50DF-4EFA-8B28-75DA117B4E0C}" type="pres">
      <dgm:prSet presAssocID="{94F8C050-2CB0-4429-AA65-D4356CD964A1}" presName="chevron1" presStyleLbl="alignNode1" presStyleIdx="21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85D0AEE8-766E-4EF1-93B4-62744A1AE502}" type="pres">
      <dgm:prSet presAssocID="{94F8C050-2CB0-4429-AA65-D4356CD964A1}" presName="chevron2" presStyleLbl="alignNode1" presStyleIdx="22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C3808981-02B4-4F45-8D5F-AA93A873B67D}" type="pres">
      <dgm:prSet presAssocID="{94F8C050-2CB0-4429-AA65-D4356CD964A1}" presName="chevron3" presStyleLbl="alignNode1" presStyleIdx="23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F562BE79-C604-433C-9E37-1DC310D1C60A}" type="pres">
      <dgm:prSet presAssocID="{94F8C050-2CB0-4429-AA65-D4356CD964A1}" presName="chevron4" presStyleLbl="alignNode1" presStyleIdx="24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5FBC7D86-A37E-469F-9969-09DAECA97839}" type="pres">
      <dgm:prSet presAssocID="{94F8C050-2CB0-4429-AA65-D4356CD964A1}" presName="chevron5" presStyleLbl="alignNode1" presStyleIdx="25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1E80B406-493D-43F8-8B25-0DDF2D089744}" type="pres">
      <dgm:prSet presAssocID="{94F8C050-2CB0-4429-AA65-D4356CD964A1}" presName="chevron6" presStyleLbl="alignNode1" presStyleIdx="26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5B1A0809-CBE4-46A4-BC12-E6CDAD16F1F7}" type="pres">
      <dgm:prSet presAssocID="{94F8C050-2CB0-4429-AA65-D4356CD964A1}" presName="chevron7" presStyleLbl="alignNode1" presStyleIdx="27" presStyleCnt="28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</dgm:pt>
    <dgm:pt modelId="{33CBC7A8-8889-4CE7-88EB-363F00470EAA}" type="pres">
      <dgm:prSet presAssocID="{94F8C050-2CB0-4429-AA65-D4356CD964A1}" presName="childtext" presStyleLbl="solidFgAcc1" presStyleIdx="3" presStyleCnt="4">
        <dgm:presLayoutVars>
          <dgm:chMax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31D4E577-21DC-4319-BFCB-1E4F7F249473}" srcId="{A7C562D7-BAD5-485E-BA55-F842348F0B05}" destId="{94F8C050-2CB0-4429-AA65-D4356CD964A1}" srcOrd="3" destOrd="0" parTransId="{F09516E0-63CD-4496-9633-1EE2DE5288A1}" sibTransId="{576CE4EA-8D51-4172-A894-E62F9E2AB4C1}"/>
    <dgm:cxn modelId="{376AE545-D14B-45D1-950E-CC8AEAEB7B27}" srcId="{A7C562D7-BAD5-485E-BA55-F842348F0B05}" destId="{625010A1-690C-4EF6-93D5-1BA5E69F036A}" srcOrd="1" destOrd="0" parTransId="{AF44E942-3E67-413C-9302-68C0BB554417}" sibTransId="{C3C92091-4E7C-41D7-84D8-474049160A1D}"/>
    <dgm:cxn modelId="{9C030ED1-8C5C-404F-9D37-36840AC9B24E}" type="presOf" srcId="{BBC53761-400A-443E-AEB4-23272E8F1208}" destId="{4DEBDD12-5AF2-426E-9A9A-FEB5B31A0C78}" srcOrd="0" destOrd="0" presId="urn:microsoft.com/office/officeart/2008/layout/VerticalAccentList"/>
    <dgm:cxn modelId="{62420570-01D2-4C54-8240-0865792C221A}" type="presOf" srcId="{94F8C050-2CB0-4429-AA65-D4356CD964A1}" destId="{EEBDA046-2355-4B9A-8C6C-6C0A0F58D8A2}" srcOrd="0" destOrd="0" presId="urn:microsoft.com/office/officeart/2008/layout/VerticalAccentList"/>
    <dgm:cxn modelId="{FBEBC810-47C1-4ADB-A6B7-55762DF4A603}" srcId="{B4BC4501-AF0D-4E5C-B7C4-73A2470FCA28}" destId="{7BA4E36A-B30B-4B2C-BD95-50A61033F712}" srcOrd="0" destOrd="0" parTransId="{0376B1BB-A0AD-48CF-8F8B-4D324AAC394C}" sibTransId="{9B94FBF2-83D4-4740-BFDE-A1FEB6B5A53C}"/>
    <dgm:cxn modelId="{D2E1725C-5577-4836-A51C-3463D1BB2EF3}" type="presOf" srcId="{B4BC4501-AF0D-4E5C-B7C4-73A2470FCA28}" destId="{68F3884E-3AC2-4B23-9B38-66A2F5113A06}" srcOrd="0" destOrd="0" presId="urn:microsoft.com/office/officeart/2008/layout/VerticalAccentList"/>
    <dgm:cxn modelId="{B883A029-4D16-44DA-AC98-089E6E7FC636}" type="presOf" srcId="{7BA4E36A-B30B-4B2C-BD95-50A61033F712}" destId="{2E602F66-FAB2-4C7E-A88F-70A367A4B563}" srcOrd="0" destOrd="0" presId="urn:microsoft.com/office/officeart/2008/layout/VerticalAccentList"/>
    <dgm:cxn modelId="{B50FB621-C577-432D-B64A-9E52D69C01E5}" srcId="{A7C562D7-BAD5-485E-BA55-F842348F0B05}" destId="{8722EF46-3648-49DF-A35B-40EED5AA8E13}" srcOrd="2" destOrd="0" parTransId="{CC9CC9FB-EE13-4BC5-884B-0A5C499579FA}" sibTransId="{4357113B-36EF-436F-BF6A-EE5E1F1673B3}"/>
    <dgm:cxn modelId="{77779D34-7DAB-4FC5-B4A6-DCB5E59910DE}" type="presOf" srcId="{A7C562D7-BAD5-485E-BA55-F842348F0B05}" destId="{586B7C4E-B792-4D6A-883E-E3AFA144A235}" srcOrd="0" destOrd="0" presId="urn:microsoft.com/office/officeart/2008/layout/VerticalAccentList"/>
    <dgm:cxn modelId="{7DAC6805-150A-499A-9C22-BA7A7DBDB36B}" srcId="{8722EF46-3648-49DF-A35B-40EED5AA8E13}" destId="{277C8657-01DE-42D6-A761-E7913F213EB8}" srcOrd="0" destOrd="0" parTransId="{3A41E84B-BC91-4035-895A-B3A908C47234}" sibTransId="{77FC542C-7199-446B-AD90-D6893979E80A}"/>
    <dgm:cxn modelId="{1F0D7DDB-6EE4-4F00-BB15-02C8AA50469B}" srcId="{94F8C050-2CB0-4429-AA65-D4356CD964A1}" destId="{5159DB56-4945-4AD0-8092-791FF1F33D56}" srcOrd="0" destOrd="0" parTransId="{4D107492-EDAC-4035-9E94-881BCF322CAD}" sibTransId="{ED3E7064-3D24-456C-A027-2729CC42762C}"/>
    <dgm:cxn modelId="{55AACC97-42D5-4B66-9BF8-22B8158823C9}" type="presOf" srcId="{5159DB56-4945-4AD0-8092-791FF1F33D56}" destId="{33CBC7A8-8889-4CE7-88EB-363F00470EAA}" srcOrd="0" destOrd="0" presId="urn:microsoft.com/office/officeart/2008/layout/VerticalAccentList"/>
    <dgm:cxn modelId="{85437535-ED36-4397-9ADF-8F60CAD86CC5}" srcId="{A7C562D7-BAD5-485E-BA55-F842348F0B05}" destId="{B4BC4501-AF0D-4E5C-B7C4-73A2470FCA28}" srcOrd="0" destOrd="0" parTransId="{521FCB68-F773-4344-9F82-0ED8BBA18AB4}" sibTransId="{AD1D823D-2AF8-4288-9524-D5AE8C4570F7}"/>
    <dgm:cxn modelId="{7C76EB1F-9A87-4A52-9F87-F1F207CE797B}" srcId="{625010A1-690C-4EF6-93D5-1BA5E69F036A}" destId="{BBC53761-400A-443E-AEB4-23272E8F1208}" srcOrd="0" destOrd="0" parTransId="{00C8C59B-C65B-4F5B-95B6-8B584D3B3B8D}" sibTransId="{4D272C1D-4F13-4455-9155-514BB93B0F11}"/>
    <dgm:cxn modelId="{54A6DFE9-1CBB-46D0-8FF5-1FF5DFA5126C}" type="presOf" srcId="{277C8657-01DE-42D6-A761-E7913F213EB8}" destId="{8800C16D-3BD0-44FF-91EB-C25C5D5AA60B}" srcOrd="0" destOrd="0" presId="urn:microsoft.com/office/officeart/2008/layout/VerticalAccentList"/>
    <dgm:cxn modelId="{C5D18AC3-8E64-43F7-B3D7-899B08B86506}" type="presOf" srcId="{8722EF46-3648-49DF-A35B-40EED5AA8E13}" destId="{4CD0DAE9-A8D2-4A12-A53D-BC976F42CAEC}" srcOrd="0" destOrd="0" presId="urn:microsoft.com/office/officeart/2008/layout/VerticalAccentList"/>
    <dgm:cxn modelId="{2594510B-2679-4C4B-9D4F-0EE61286EDCF}" type="presOf" srcId="{625010A1-690C-4EF6-93D5-1BA5E69F036A}" destId="{8560E144-3B4E-4CDE-9AED-D9467C3006D1}" srcOrd="0" destOrd="0" presId="urn:microsoft.com/office/officeart/2008/layout/VerticalAccentList"/>
    <dgm:cxn modelId="{D3641771-AFCB-4FCA-A038-442E905BCBA5}" type="presParOf" srcId="{586B7C4E-B792-4D6A-883E-E3AFA144A235}" destId="{F4A0534D-088C-4ED7-A831-009677A04134}" srcOrd="0" destOrd="0" presId="urn:microsoft.com/office/officeart/2008/layout/VerticalAccentList"/>
    <dgm:cxn modelId="{E2AC9BAA-3B35-4B1A-8DB5-4697DCCE624D}" type="presParOf" srcId="{F4A0534D-088C-4ED7-A831-009677A04134}" destId="{68F3884E-3AC2-4B23-9B38-66A2F5113A06}" srcOrd="0" destOrd="0" presId="urn:microsoft.com/office/officeart/2008/layout/VerticalAccentList"/>
    <dgm:cxn modelId="{0A4FB948-B46A-4CE7-AB74-A2F97DD8918C}" type="presParOf" srcId="{586B7C4E-B792-4D6A-883E-E3AFA144A235}" destId="{71A7AE6E-D61E-4738-8385-BCAE1DA7AD2F}" srcOrd="1" destOrd="0" presId="urn:microsoft.com/office/officeart/2008/layout/VerticalAccentList"/>
    <dgm:cxn modelId="{AEA63FED-4C32-489C-A7E6-EDFC10FFD9BF}" type="presParOf" srcId="{71A7AE6E-D61E-4738-8385-BCAE1DA7AD2F}" destId="{3D7323C6-D5BF-4DD3-8151-298528EAD91F}" srcOrd="0" destOrd="0" presId="urn:microsoft.com/office/officeart/2008/layout/VerticalAccentList"/>
    <dgm:cxn modelId="{762BFE90-9B31-4C24-82B2-A34FA8BD396F}" type="presParOf" srcId="{71A7AE6E-D61E-4738-8385-BCAE1DA7AD2F}" destId="{2152AA1A-C713-45EC-963B-7A7EE0AA1F24}" srcOrd="1" destOrd="0" presId="urn:microsoft.com/office/officeart/2008/layout/VerticalAccentList"/>
    <dgm:cxn modelId="{13736C17-1051-4896-9D23-AC1F45E7263E}" type="presParOf" srcId="{71A7AE6E-D61E-4738-8385-BCAE1DA7AD2F}" destId="{252D0404-0420-483F-90F7-826D5773B3B4}" srcOrd="2" destOrd="0" presId="urn:microsoft.com/office/officeart/2008/layout/VerticalAccentList"/>
    <dgm:cxn modelId="{80B5BB43-4AB9-4DE2-8FB0-DB4645EEE12B}" type="presParOf" srcId="{71A7AE6E-D61E-4738-8385-BCAE1DA7AD2F}" destId="{82E94FEB-3E54-4E17-9C32-0F00C85A9DEC}" srcOrd="3" destOrd="0" presId="urn:microsoft.com/office/officeart/2008/layout/VerticalAccentList"/>
    <dgm:cxn modelId="{BC4337E7-C74C-4BFF-A5C5-3D157A7D2BB5}" type="presParOf" srcId="{71A7AE6E-D61E-4738-8385-BCAE1DA7AD2F}" destId="{A59EA0E0-3B44-4677-9E99-E9B4B67F599C}" srcOrd="4" destOrd="0" presId="urn:microsoft.com/office/officeart/2008/layout/VerticalAccentList"/>
    <dgm:cxn modelId="{F6DCD24C-670E-4FE7-822A-750545BAD52C}" type="presParOf" srcId="{71A7AE6E-D61E-4738-8385-BCAE1DA7AD2F}" destId="{52DE7841-C5F3-4AA2-B755-5D1936BFB2AF}" srcOrd="5" destOrd="0" presId="urn:microsoft.com/office/officeart/2008/layout/VerticalAccentList"/>
    <dgm:cxn modelId="{5287A3C3-B31F-4CAE-9A36-0444DA6E7844}" type="presParOf" srcId="{71A7AE6E-D61E-4738-8385-BCAE1DA7AD2F}" destId="{D270D84D-85FC-4538-B9A8-E452BF6A089F}" srcOrd="6" destOrd="0" presId="urn:microsoft.com/office/officeart/2008/layout/VerticalAccentList"/>
    <dgm:cxn modelId="{51A6B60D-437C-478A-9EAB-2327C18D7952}" type="presParOf" srcId="{71A7AE6E-D61E-4738-8385-BCAE1DA7AD2F}" destId="{2E602F66-FAB2-4C7E-A88F-70A367A4B563}" srcOrd="7" destOrd="0" presId="urn:microsoft.com/office/officeart/2008/layout/VerticalAccentList"/>
    <dgm:cxn modelId="{65E64598-71A3-4653-A254-8F9130CE752F}" type="presParOf" srcId="{586B7C4E-B792-4D6A-883E-E3AFA144A235}" destId="{504CAD33-7816-470E-9BFE-8E1B61D737CB}" srcOrd="2" destOrd="0" presId="urn:microsoft.com/office/officeart/2008/layout/VerticalAccentList"/>
    <dgm:cxn modelId="{AC1017E4-30B8-4691-AF01-C39FCCDBB4E1}" type="presParOf" srcId="{586B7C4E-B792-4D6A-883E-E3AFA144A235}" destId="{92A59388-3A4D-4A05-B203-5184790CBE83}" srcOrd="3" destOrd="0" presId="urn:microsoft.com/office/officeart/2008/layout/VerticalAccentList"/>
    <dgm:cxn modelId="{74924B0E-58D8-4885-A7E4-BED78FE0E875}" type="presParOf" srcId="{92A59388-3A4D-4A05-B203-5184790CBE83}" destId="{8560E144-3B4E-4CDE-9AED-D9467C3006D1}" srcOrd="0" destOrd="0" presId="urn:microsoft.com/office/officeart/2008/layout/VerticalAccentList"/>
    <dgm:cxn modelId="{913463CE-86E9-4A7D-904B-89F6EE2F00A4}" type="presParOf" srcId="{586B7C4E-B792-4D6A-883E-E3AFA144A235}" destId="{BB367646-E1BB-4907-B646-E784FC2C3B4B}" srcOrd="4" destOrd="0" presId="urn:microsoft.com/office/officeart/2008/layout/VerticalAccentList"/>
    <dgm:cxn modelId="{D4515036-DCA2-406C-951E-705202918C12}" type="presParOf" srcId="{BB367646-E1BB-4907-B646-E784FC2C3B4B}" destId="{E7A09441-7279-452F-994C-5DE2D1D9555D}" srcOrd="0" destOrd="0" presId="urn:microsoft.com/office/officeart/2008/layout/VerticalAccentList"/>
    <dgm:cxn modelId="{85373A51-AADB-42F1-9DCA-2A8BFB33DE7E}" type="presParOf" srcId="{BB367646-E1BB-4907-B646-E784FC2C3B4B}" destId="{50DBA807-EA51-4394-AD46-6F1B17D9254C}" srcOrd="1" destOrd="0" presId="urn:microsoft.com/office/officeart/2008/layout/VerticalAccentList"/>
    <dgm:cxn modelId="{9002FF33-7044-4858-93B4-A0DDF641F729}" type="presParOf" srcId="{BB367646-E1BB-4907-B646-E784FC2C3B4B}" destId="{966D0A10-460D-4588-9CB1-2762CE2BB73A}" srcOrd="2" destOrd="0" presId="urn:microsoft.com/office/officeart/2008/layout/VerticalAccentList"/>
    <dgm:cxn modelId="{7ED7BA43-DD98-4229-BA83-DBDA9EB7C5C5}" type="presParOf" srcId="{BB367646-E1BB-4907-B646-E784FC2C3B4B}" destId="{33ECBD65-5C2E-4B0C-8237-E72058BE6579}" srcOrd="3" destOrd="0" presId="urn:microsoft.com/office/officeart/2008/layout/VerticalAccentList"/>
    <dgm:cxn modelId="{46ED2CB0-392D-49A7-AC5C-52567CDAB504}" type="presParOf" srcId="{BB367646-E1BB-4907-B646-E784FC2C3B4B}" destId="{3942AEC6-DF6C-4990-B68F-681DD8287490}" srcOrd="4" destOrd="0" presId="urn:microsoft.com/office/officeart/2008/layout/VerticalAccentList"/>
    <dgm:cxn modelId="{E084BA5A-A682-4AF7-95F5-5223C90F5E20}" type="presParOf" srcId="{BB367646-E1BB-4907-B646-E784FC2C3B4B}" destId="{ED094E46-9F83-41BD-9651-B07ACB99557D}" srcOrd="5" destOrd="0" presId="urn:microsoft.com/office/officeart/2008/layout/VerticalAccentList"/>
    <dgm:cxn modelId="{5F3357C3-ADCF-4963-B09C-4BE5754EAEC5}" type="presParOf" srcId="{BB367646-E1BB-4907-B646-E784FC2C3B4B}" destId="{A63C2516-1446-4F9B-A016-A57B81599C6F}" srcOrd="6" destOrd="0" presId="urn:microsoft.com/office/officeart/2008/layout/VerticalAccentList"/>
    <dgm:cxn modelId="{C7AC8B6C-623F-4169-8882-85F255E5A1E3}" type="presParOf" srcId="{BB367646-E1BB-4907-B646-E784FC2C3B4B}" destId="{4DEBDD12-5AF2-426E-9A9A-FEB5B31A0C78}" srcOrd="7" destOrd="0" presId="urn:microsoft.com/office/officeart/2008/layout/VerticalAccentList"/>
    <dgm:cxn modelId="{4693B77C-3892-4E0B-A9C8-1DDACFC00151}" type="presParOf" srcId="{586B7C4E-B792-4D6A-883E-E3AFA144A235}" destId="{1231F749-9B50-440C-A37D-957676DCD9DC}" srcOrd="5" destOrd="0" presId="urn:microsoft.com/office/officeart/2008/layout/VerticalAccentList"/>
    <dgm:cxn modelId="{1487678A-AA5D-4B52-B923-1116536B1D62}" type="presParOf" srcId="{586B7C4E-B792-4D6A-883E-E3AFA144A235}" destId="{8A06A3EB-9272-43BD-B638-01B321429CA8}" srcOrd="6" destOrd="0" presId="urn:microsoft.com/office/officeart/2008/layout/VerticalAccentList"/>
    <dgm:cxn modelId="{5F9D4376-6D66-4AF5-BB7C-7704E076A3D2}" type="presParOf" srcId="{8A06A3EB-9272-43BD-B638-01B321429CA8}" destId="{4CD0DAE9-A8D2-4A12-A53D-BC976F42CAEC}" srcOrd="0" destOrd="0" presId="urn:microsoft.com/office/officeart/2008/layout/VerticalAccentList"/>
    <dgm:cxn modelId="{696A9260-7D4F-421B-8AF1-544045C7C04D}" type="presParOf" srcId="{586B7C4E-B792-4D6A-883E-E3AFA144A235}" destId="{BC277CDD-1B0B-4CE8-8FF7-5F290EC96E18}" srcOrd="7" destOrd="0" presId="urn:microsoft.com/office/officeart/2008/layout/VerticalAccentList"/>
    <dgm:cxn modelId="{20662492-DFD0-4901-9AE9-86BADBF278CF}" type="presParOf" srcId="{BC277CDD-1B0B-4CE8-8FF7-5F290EC96E18}" destId="{26C82B22-53F2-4D68-8695-A4671313BD19}" srcOrd="0" destOrd="0" presId="urn:microsoft.com/office/officeart/2008/layout/VerticalAccentList"/>
    <dgm:cxn modelId="{9C3D248C-F232-4380-B91C-560529C8D82E}" type="presParOf" srcId="{BC277CDD-1B0B-4CE8-8FF7-5F290EC96E18}" destId="{630B8558-462F-49C0-87DB-D14EFA598E8F}" srcOrd="1" destOrd="0" presId="urn:microsoft.com/office/officeart/2008/layout/VerticalAccentList"/>
    <dgm:cxn modelId="{FF2D45D9-C2C1-4A4A-A79E-B416DC45EA5D}" type="presParOf" srcId="{BC277CDD-1B0B-4CE8-8FF7-5F290EC96E18}" destId="{03E67B16-A7F1-4BCE-9F0E-1A692BB671B8}" srcOrd="2" destOrd="0" presId="urn:microsoft.com/office/officeart/2008/layout/VerticalAccentList"/>
    <dgm:cxn modelId="{6F9768E0-BDE3-4371-847D-DCF850A2DB92}" type="presParOf" srcId="{BC277CDD-1B0B-4CE8-8FF7-5F290EC96E18}" destId="{2F3B3EA7-795B-4D7D-942B-15A7063BBA92}" srcOrd="3" destOrd="0" presId="urn:microsoft.com/office/officeart/2008/layout/VerticalAccentList"/>
    <dgm:cxn modelId="{A3ED1743-5651-45FA-9603-1C1DB38A3BE8}" type="presParOf" srcId="{BC277CDD-1B0B-4CE8-8FF7-5F290EC96E18}" destId="{C0E1CA2B-A0ED-4B46-9F23-74EDBFB8F2C2}" srcOrd="4" destOrd="0" presId="urn:microsoft.com/office/officeart/2008/layout/VerticalAccentList"/>
    <dgm:cxn modelId="{71E718E6-3240-423C-B7EF-99542CA841AE}" type="presParOf" srcId="{BC277CDD-1B0B-4CE8-8FF7-5F290EC96E18}" destId="{350114A5-CADC-4278-A495-641806145066}" srcOrd="5" destOrd="0" presId="urn:microsoft.com/office/officeart/2008/layout/VerticalAccentList"/>
    <dgm:cxn modelId="{BC64E5B4-209E-4223-B665-2F753A1994B5}" type="presParOf" srcId="{BC277CDD-1B0B-4CE8-8FF7-5F290EC96E18}" destId="{8B78B4CF-802C-4607-8D25-413A7812F174}" srcOrd="6" destOrd="0" presId="urn:microsoft.com/office/officeart/2008/layout/VerticalAccentList"/>
    <dgm:cxn modelId="{9459EB36-1518-4395-B6ED-4630D8FA56FB}" type="presParOf" srcId="{BC277CDD-1B0B-4CE8-8FF7-5F290EC96E18}" destId="{8800C16D-3BD0-44FF-91EB-C25C5D5AA60B}" srcOrd="7" destOrd="0" presId="urn:microsoft.com/office/officeart/2008/layout/VerticalAccentList"/>
    <dgm:cxn modelId="{11AEC198-E357-43B6-91E9-0A672E441E44}" type="presParOf" srcId="{586B7C4E-B792-4D6A-883E-E3AFA144A235}" destId="{619CCEBB-F9CF-433F-8895-882D176B1CB7}" srcOrd="8" destOrd="0" presId="urn:microsoft.com/office/officeart/2008/layout/VerticalAccentList"/>
    <dgm:cxn modelId="{44BDC156-6CB3-4EE9-A15B-25E66F0CA3D2}" type="presParOf" srcId="{586B7C4E-B792-4D6A-883E-E3AFA144A235}" destId="{B619E019-39DE-4B0D-B717-4B90D47B7715}" srcOrd="9" destOrd="0" presId="urn:microsoft.com/office/officeart/2008/layout/VerticalAccentList"/>
    <dgm:cxn modelId="{88E4ED4F-7E15-4FCB-8CFD-C45379286508}" type="presParOf" srcId="{B619E019-39DE-4B0D-B717-4B90D47B7715}" destId="{EEBDA046-2355-4B9A-8C6C-6C0A0F58D8A2}" srcOrd="0" destOrd="0" presId="urn:microsoft.com/office/officeart/2008/layout/VerticalAccentList"/>
    <dgm:cxn modelId="{846AEA23-0FC6-4387-A665-185D8C56B5AB}" type="presParOf" srcId="{586B7C4E-B792-4D6A-883E-E3AFA144A235}" destId="{A1EA8C80-E048-4EE7-903A-CC57CDA139D3}" srcOrd="10" destOrd="0" presId="urn:microsoft.com/office/officeart/2008/layout/VerticalAccentList"/>
    <dgm:cxn modelId="{BBDC72E6-34D4-436B-92E6-B80502F38CD8}" type="presParOf" srcId="{A1EA8C80-E048-4EE7-903A-CC57CDA139D3}" destId="{C0148A6A-50DF-4EFA-8B28-75DA117B4E0C}" srcOrd="0" destOrd="0" presId="urn:microsoft.com/office/officeart/2008/layout/VerticalAccentList"/>
    <dgm:cxn modelId="{327A10B8-D5BB-4471-A735-2B40F941482C}" type="presParOf" srcId="{A1EA8C80-E048-4EE7-903A-CC57CDA139D3}" destId="{85D0AEE8-766E-4EF1-93B4-62744A1AE502}" srcOrd="1" destOrd="0" presId="urn:microsoft.com/office/officeart/2008/layout/VerticalAccentList"/>
    <dgm:cxn modelId="{D5FAEB5E-ED31-4531-8AD8-761C72961FC9}" type="presParOf" srcId="{A1EA8C80-E048-4EE7-903A-CC57CDA139D3}" destId="{C3808981-02B4-4F45-8D5F-AA93A873B67D}" srcOrd="2" destOrd="0" presId="urn:microsoft.com/office/officeart/2008/layout/VerticalAccentList"/>
    <dgm:cxn modelId="{1C4146E5-63A7-4D01-872D-94A24B83F1ED}" type="presParOf" srcId="{A1EA8C80-E048-4EE7-903A-CC57CDA139D3}" destId="{F562BE79-C604-433C-9E37-1DC310D1C60A}" srcOrd="3" destOrd="0" presId="urn:microsoft.com/office/officeart/2008/layout/VerticalAccentList"/>
    <dgm:cxn modelId="{5B7F9A59-AE0D-4CBD-9418-A7229108D2A1}" type="presParOf" srcId="{A1EA8C80-E048-4EE7-903A-CC57CDA139D3}" destId="{5FBC7D86-A37E-469F-9969-09DAECA97839}" srcOrd="4" destOrd="0" presId="urn:microsoft.com/office/officeart/2008/layout/VerticalAccentList"/>
    <dgm:cxn modelId="{D92427D5-1815-40C3-8751-5AB5E30CEF40}" type="presParOf" srcId="{A1EA8C80-E048-4EE7-903A-CC57CDA139D3}" destId="{1E80B406-493D-43F8-8B25-0DDF2D089744}" srcOrd="5" destOrd="0" presId="urn:microsoft.com/office/officeart/2008/layout/VerticalAccentList"/>
    <dgm:cxn modelId="{161B4ADE-A166-48BE-852C-E3656197FD9B}" type="presParOf" srcId="{A1EA8C80-E048-4EE7-903A-CC57CDA139D3}" destId="{5B1A0809-CBE4-46A4-BC12-E6CDAD16F1F7}" srcOrd="6" destOrd="0" presId="urn:microsoft.com/office/officeart/2008/layout/VerticalAccentList"/>
    <dgm:cxn modelId="{29EC8EB1-5586-445D-9981-59FAAACB5725}" type="presParOf" srcId="{A1EA8C80-E048-4EE7-903A-CC57CDA139D3}" destId="{33CBC7A8-8889-4CE7-88EB-363F00470EAA}" srcOrd="7" destOrd="0" presId="urn:microsoft.com/office/officeart/2008/layout/VerticalAccentList"/>
  </dgm:cxnLst>
  <dgm:bg>
    <a:noFill/>
  </dgm:bg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96B52DD3-A46A-4AFE-8015-7A910DE4E086}" type="doc">
      <dgm:prSet loTypeId="urn:microsoft.com/office/officeart/2008/layout/PictureStrip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313DC53-F6CE-4398-B6BD-1498100BB8DF}">
      <dgm:prSet phldrT="[Текст]" custT="1"/>
      <dgm:spPr>
        <a:solidFill>
          <a:srgbClr val="99CCFF"/>
        </a:solidFill>
      </dgm:spPr>
      <dgm:t>
        <a:bodyPr/>
        <a:lstStyle/>
        <a:p>
          <a:pPr algn="l"/>
          <a:r>
            <a:rPr lang="ru-RU" sz="1750" dirty="0"/>
            <a:t>Единовременная социальная выплата на приобретение жилья–2 вдовы участников войны, 1 ветеран боевых действий</a:t>
          </a:r>
        </a:p>
      </dgm:t>
    </dgm:pt>
    <dgm:pt modelId="{DFD7B4D0-4310-4371-92E9-3E980418D351}" type="parTrans" cxnId="{19B800AA-8BFB-46E5-B906-6303A10B7656}">
      <dgm:prSet/>
      <dgm:spPr/>
      <dgm:t>
        <a:bodyPr/>
        <a:lstStyle/>
        <a:p>
          <a:endParaRPr lang="ru-RU"/>
        </a:p>
      </dgm:t>
    </dgm:pt>
    <dgm:pt modelId="{AC43E4FB-2D4C-451D-9386-DF7EBC31CB01}" type="sibTrans" cxnId="{19B800AA-8BFB-46E5-B906-6303A10B7656}">
      <dgm:prSet/>
      <dgm:spPr/>
      <dgm:t>
        <a:bodyPr/>
        <a:lstStyle/>
        <a:p>
          <a:endParaRPr lang="ru-RU"/>
        </a:p>
      </dgm:t>
    </dgm:pt>
    <dgm:pt modelId="{B5CCDED9-C8FE-4C66-AB31-643DE38DA34E}">
      <dgm:prSet custT="1"/>
      <dgm:spPr>
        <a:solidFill>
          <a:srgbClr val="99CCFF"/>
        </a:solidFill>
      </dgm:spPr>
      <dgm:t>
        <a:bodyPr/>
        <a:lstStyle/>
        <a:p>
          <a:pPr marL="92075" indent="0" algn="l"/>
          <a:r>
            <a:rPr lang="ru-RU" sz="1800" dirty="0"/>
            <a:t>Социальная выплата на приобретение жилья –                                3 многодетные семьи</a:t>
          </a:r>
        </a:p>
      </dgm:t>
    </dgm:pt>
    <dgm:pt modelId="{0632B0B7-5F6D-4DAD-A25D-ABF80C79FCCB}" type="parTrans" cxnId="{CFBA596F-688D-45A9-8180-86F0377B0601}">
      <dgm:prSet/>
      <dgm:spPr/>
      <dgm:t>
        <a:bodyPr/>
        <a:lstStyle/>
        <a:p>
          <a:endParaRPr lang="ru-RU"/>
        </a:p>
      </dgm:t>
    </dgm:pt>
    <dgm:pt modelId="{E5116A90-6DE9-4648-BA94-C2C938F79459}" type="sibTrans" cxnId="{CFBA596F-688D-45A9-8180-86F0377B0601}">
      <dgm:prSet/>
      <dgm:spPr/>
      <dgm:t>
        <a:bodyPr/>
        <a:lstStyle/>
        <a:p>
          <a:endParaRPr lang="ru-RU"/>
        </a:p>
      </dgm:t>
    </dgm:pt>
    <dgm:pt modelId="{474B0708-3D75-4313-8BFC-1514BCB7AB47}" type="pres">
      <dgm:prSet presAssocID="{96B52DD3-A46A-4AFE-8015-7A910DE4E08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15C549B-67B1-4084-A9E7-21648EE92577}" type="pres">
      <dgm:prSet presAssocID="{1313DC53-F6CE-4398-B6BD-1498100BB8DF}" presName="composite" presStyleCnt="0"/>
      <dgm:spPr/>
    </dgm:pt>
    <dgm:pt modelId="{236C15ED-764C-4822-822A-22566C7649C4}" type="pres">
      <dgm:prSet presAssocID="{1313DC53-F6CE-4398-B6BD-1498100BB8DF}" presName="rect1" presStyleLbl="trAlignAcc1" presStyleIdx="0" presStyleCnt="2" custScaleX="92425" custScaleY="90858" custLinFactNeighborX="3660" custLinFactNeighborY="-18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FD1589-93E7-40B0-AFFE-1C7AFD19AF63}" type="pres">
      <dgm:prSet presAssocID="{1313DC53-F6CE-4398-B6BD-1498100BB8DF}" presName="rect2" presStyleLbl="fgImgPlace1" presStyleIdx="0" presStyleCnt="2" custScaleX="125104" custScaleY="65623" custLinFactX="-46075" custLinFactNeighborX="-100000" custLinFactNeighborY="-115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7C11E4D1-4E4E-4491-A33B-A3181369531E}" type="pres">
      <dgm:prSet presAssocID="{AC43E4FB-2D4C-451D-9386-DF7EBC31CB01}" presName="sibTrans" presStyleCnt="0"/>
      <dgm:spPr/>
    </dgm:pt>
    <dgm:pt modelId="{274BF636-3DBE-433A-A3F9-BD188E454432}" type="pres">
      <dgm:prSet presAssocID="{B5CCDED9-C8FE-4C66-AB31-643DE38DA34E}" presName="composite" presStyleCnt="0"/>
      <dgm:spPr/>
    </dgm:pt>
    <dgm:pt modelId="{068873FD-DF00-46AD-9EAA-70486A6DBB0F}" type="pres">
      <dgm:prSet presAssocID="{B5CCDED9-C8FE-4C66-AB31-643DE38DA34E}" presName="rect1" presStyleLbl="trAlignAcc1" presStyleIdx="1" presStyleCnt="2" custScaleX="93754" custScaleY="74586" custLinFactNeighborX="145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3EAC17-318E-45A9-8D34-7B16E88396AD}" type="pres">
      <dgm:prSet presAssocID="{B5CCDED9-C8FE-4C66-AB31-643DE38DA34E}" presName="rect2" presStyleLbl="fgImgPlace1" presStyleIdx="1" presStyleCnt="2" custScaleX="125106" custScaleY="65624" custLinFactX="-47603" custLinFactNeighborX="-100000" custLinFactNeighborY="-115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</dgm:ptLst>
  <dgm:cxnLst>
    <dgm:cxn modelId="{CFBA596F-688D-45A9-8180-86F0377B0601}" srcId="{96B52DD3-A46A-4AFE-8015-7A910DE4E086}" destId="{B5CCDED9-C8FE-4C66-AB31-643DE38DA34E}" srcOrd="1" destOrd="0" parTransId="{0632B0B7-5F6D-4DAD-A25D-ABF80C79FCCB}" sibTransId="{E5116A90-6DE9-4648-BA94-C2C938F79459}"/>
    <dgm:cxn modelId="{3DDBA2B7-7271-4C01-B1DD-12F19CC65928}" type="presOf" srcId="{B5CCDED9-C8FE-4C66-AB31-643DE38DA34E}" destId="{068873FD-DF00-46AD-9EAA-70486A6DBB0F}" srcOrd="0" destOrd="0" presId="urn:microsoft.com/office/officeart/2008/layout/PictureStrips"/>
    <dgm:cxn modelId="{77186FE4-D5AB-44A9-8DAB-75D551FF3565}" type="presOf" srcId="{96B52DD3-A46A-4AFE-8015-7A910DE4E086}" destId="{474B0708-3D75-4313-8BFC-1514BCB7AB47}" srcOrd="0" destOrd="0" presId="urn:microsoft.com/office/officeart/2008/layout/PictureStrips"/>
    <dgm:cxn modelId="{9E4B2B1D-78F2-4F3A-99E0-045F619A0974}" type="presOf" srcId="{1313DC53-F6CE-4398-B6BD-1498100BB8DF}" destId="{236C15ED-764C-4822-822A-22566C7649C4}" srcOrd="0" destOrd="0" presId="urn:microsoft.com/office/officeart/2008/layout/PictureStrips"/>
    <dgm:cxn modelId="{19B800AA-8BFB-46E5-B906-6303A10B7656}" srcId="{96B52DD3-A46A-4AFE-8015-7A910DE4E086}" destId="{1313DC53-F6CE-4398-B6BD-1498100BB8DF}" srcOrd="0" destOrd="0" parTransId="{DFD7B4D0-4310-4371-92E9-3E980418D351}" sibTransId="{AC43E4FB-2D4C-451D-9386-DF7EBC31CB01}"/>
    <dgm:cxn modelId="{3C1A07DE-D3AE-43F6-966F-5ECBCA7A5A33}" type="presParOf" srcId="{474B0708-3D75-4313-8BFC-1514BCB7AB47}" destId="{C15C549B-67B1-4084-A9E7-21648EE92577}" srcOrd="0" destOrd="0" presId="urn:microsoft.com/office/officeart/2008/layout/PictureStrips"/>
    <dgm:cxn modelId="{727F51B7-C712-4CC6-8615-FE7BF8359EB1}" type="presParOf" srcId="{C15C549B-67B1-4084-A9E7-21648EE92577}" destId="{236C15ED-764C-4822-822A-22566C7649C4}" srcOrd="0" destOrd="0" presId="urn:microsoft.com/office/officeart/2008/layout/PictureStrips"/>
    <dgm:cxn modelId="{10DBFAFE-7CD0-48D3-B8DD-736B7195CF6A}" type="presParOf" srcId="{C15C549B-67B1-4084-A9E7-21648EE92577}" destId="{BCFD1589-93E7-40B0-AFFE-1C7AFD19AF63}" srcOrd="1" destOrd="0" presId="urn:microsoft.com/office/officeart/2008/layout/PictureStrips"/>
    <dgm:cxn modelId="{9CEDD71C-0186-416A-BDC7-66D2B7C686C8}" type="presParOf" srcId="{474B0708-3D75-4313-8BFC-1514BCB7AB47}" destId="{7C11E4D1-4E4E-4491-A33B-A3181369531E}" srcOrd="1" destOrd="0" presId="urn:microsoft.com/office/officeart/2008/layout/PictureStrips"/>
    <dgm:cxn modelId="{3DD41D19-AAA8-4789-A4D7-D706A2471A78}" type="presParOf" srcId="{474B0708-3D75-4313-8BFC-1514BCB7AB47}" destId="{274BF636-3DBE-433A-A3F9-BD188E454432}" srcOrd="2" destOrd="0" presId="urn:microsoft.com/office/officeart/2008/layout/PictureStrips"/>
    <dgm:cxn modelId="{FD6FD19E-A0E7-4A00-8619-6FFDFDB304C1}" type="presParOf" srcId="{274BF636-3DBE-433A-A3F9-BD188E454432}" destId="{068873FD-DF00-46AD-9EAA-70486A6DBB0F}" srcOrd="0" destOrd="0" presId="urn:microsoft.com/office/officeart/2008/layout/PictureStrips"/>
    <dgm:cxn modelId="{10D57B99-D63A-4400-B5A3-82325B3150AC}" type="presParOf" srcId="{274BF636-3DBE-433A-A3F9-BD188E454432}" destId="{023EAC17-318E-45A9-8D34-7B16E88396AD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xmlns="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38284-645F-48EE-AD8C-B131D5DF6AC8}">
      <dsp:nvSpPr>
        <dsp:cNvPr id="0" name=""/>
        <dsp:cNvSpPr/>
      </dsp:nvSpPr>
      <dsp:spPr>
        <a:xfrm rot="10800000">
          <a:off x="438189" y="191468"/>
          <a:ext cx="4539933" cy="818223"/>
        </a:xfrm>
        <a:prstGeom prst="roundRect">
          <a:avLst/>
        </a:prstGeom>
        <a:solidFill>
          <a:srgbClr val="CCECFF"/>
        </a:solidFill>
        <a:ln w="28575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93307" tIns="68580" rIns="128016" bIns="68580" numCol="1" spcCol="1270" anchor="ctr" anchorCtr="0">
          <a:noAutofit/>
        </a:bodyPr>
        <a:lstStyle/>
        <a:p>
          <a:pPr marL="360363" lvl="0" indent="0" algn="l" defTabSz="540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Посевная площадь зерновых и зернобобовых 39433га</a:t>
          </a:r>
        </a:p>
      </dsp:txBody>
      <dsp:txXfrm rot="10800000">
        <a:off x="478131" y="231410"/>
        <a:ext cx="4460049" cy="738339"/>
      </dsp:txXfrm>
    </dsp:sp>
    <dsp:sp modelId="{C5B0DB53-5175-4D1E-9369-BD823231F7FF}">
      <dsp:nvSpPr>
        <dsp:cNvPr id="0" name=""/>
        <dsp:cNvSpPr/>
      </dsp:nvSpPr>
      <dsp:spPr>
        <a:xfrm>
          <a:off x="46499" y="31144"/>
          <a:ext cx="1320211" cy="1209184"/>
        </a:xfrm>
        <a:prstGeom prst="ellipse">
          <a:avLst/>
        </a:prstGeom>
        <a:blipFill>
          <a:blip xmlns:r="http://schemas.openxmlformats.org/officeDocument/2006/relationships" r:embed="rId1"/>
          <a:stretch>
            <a:fillRect/>
          </a:stretch>
        </a:blipFill>
        <a:ln w="19050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D616F5-3038-45C3-BA0F-C1A82BEF6B97}">
      <dsp:nvSpPr>
        <dsp:cNvPr id="0" name=""/>
        <dsp:cNvSpPr/>
      </dsp:nvSpPr>
      <dsp:spPr>
        <a:xfrm rot="10800000">
          <a:off x="1054891" y="1705011"/>
          <a:ext cx="4082572" cy="704720"/>
        </a:xfrm>
        <a:prstGeom prst="roundRect">
          <a:avLst/>
        </a:prstGeom>
        <a:solidFill>
          <a:srgbClr val="CCECFF"/>
        </a:solidFill>
        <a:ln w="28575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93307" tIns="68580" rIns="128016" bIns="68580" numCol="1" spcCol="1270" anchor="ctr" anchorCtr="0">
          <a:noAutofit/>
        </a:bodyPr>
        <a:lstStyle/>
        <a:p>
          <a:pPr marL="8890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Произведено зерна –                       68,6 тыс. тонн</a:t>
          </a:r>
        </a:p>
      </dsp:txBody>
      <dsp:txXfrm rot="10800000">
        <a:off x="1089293" y="1739413"/>
        <a:ext cx="4013768" cy="635916"/>
      </dsp:txXfrm>
    </dsp:sp>
    <dsp:sp modelId="{96978222-0A12-43F5-A01F-4AF54D16F966}">
      <dsp:nvSpPr>
        <dsp:cNvPr id="0" name=""/>
        <dsp:cNvSpPr/>
      </dsp:nvSpPr>
      <dsp:spPr>
        <a:xfrm>
          <a:off x="325021" y="1504962"/>
          <a:ext cx="1287180" cy="1146203"/>
        </a:xfrm>
        <a:prstGeom prst="ellipse">
          <a:avLst/>
        </a:prstGeom>
        <a:blipFill>
          <a:blip xmlns:r="http://schemas.openxmlformats.org/officeDocument/2006/relationships" r:embed="rId2"/>
          <a:stretch>
            <a:fillRect/>
          </a:stretch>
        </a:blipFill>
        <a:ln w="19050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17799-E1FB-42AF-A991-F2690DF822D2}">
      <dsp:nvSpPr>
        <dsp:cNvPr id="0" name=""/>
        <dsp:cNvSpPr/>
      </dsp:nvSpPr>
      <dsp:spPr>
        <a:xfrm rot="10800000">
          <a:off x="1014800" y="3008280"/>
          <a:ext cx="4314927" cy="710573"/>
        </a:xfrm>
        <a:prstGeom prst="roundRect">
          <a:avLst/>
        </a:prstGeom>
        <a:solidFill>
          <a:srgbClr val="CCECFF"/>
        </a:solidFill>
        <a:ln w="28575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93307" tIns="68580" rIns="128016" bIns="68580" numCol="1" spcCol="1270" anchor="ctr" anchorCtr="0">
          <a:noAutofit/>
        </a:bodyPr>
        <a:lstStyle/>
        <a:p>
          <a:pPr marL="268288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Урожайность зерновых –                17,4 ц / га </a:t>
          </a:r>
        </a:p>
      </dsp:txBody>
      <dsp:txXfrm rot="10800000">
        <a:off x="1049487" y="3042967"/>
        <a:ext cx="4245553" cy="641199"/>
      </dsp:txXfrm>
    </dsp:sp>
    <dsp:sp modelId="{A8F55EDB-C0FC-4713-B82B-748D6801D8A5}">
      <dsp:nvSpPr>
        <dsp:cNvPr id="0" name=""/>
        <dsp:cNvSpPr/>
      </dsp:nvSpPr>
      <dsp:spPr>
        <a:xfrm>
          <a:off x="555390" y="2843993"/>
          <a:ext cx="1325687" cy="1097592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9050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975082-CC25-4B22-8CE3-D08877581C28}">
      <dsp:nvSpPr>
        <dsp:cNvPr id="0" name=""/>
        <dsp:cNvSpPr/>
      </dsp:nvSpPr>
      <dsp:spPr>
        <a:xfrm rot="10800000">
          <a:off x="1463857" y="4354529"/>
          <a:ext cx="3948629" cy="844903"/>
        </a:xfrm>
        <a:prstGeom prst="roundRect">
          <a:avLst/>
        </a:prstGeom>
        <a:solidFill>
          <a:srgbClr val="CCECFF"/>
        </a:solidFill>
        <a:ln w="28575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593307" tIns="68580" rIns="128016" bIns="68580" numCol="1" spcCol="1270" anchor="ctr" anchorCtr="0">
          <a:noAutofit/>
        </a:bodyPr>
        <a:lstStyle/>
        <a:p>
          <a:pPr marL="176213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6,3 % - доля района в </a:t>
          </a:r>
          <a:r>
            <a:rPr lang="ru-RU" sz="1800" b="1" kern="1200" dirty="0" err="1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общеобластном</a:t>
          </a:r>
          <a:r>
            <a:rPr lang="ru-RU" sz="1800" b="1" kern="1200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 производстве зерна</a:t>
          </a:r>
        </a:p>
      </dsp:txBody>
      <dsp:txXfrm rot="10800000">
        <a:off x="1505102" y="4395774"/>
        <a:ext cx="3866139" cy="762413"/>
      </dsp:txXfrm>
    </dsp:sp>
    <dsp:sp modelId="{05FAA468-CE8F-478D-B9BB-27F7EF0D515B}">
      <dsp:nvSpPr>
        <dsp:cNvPr id="0" name=""/>
        <dsp:cNvSpPr/>
      </dsp:nvSpPr>
      <dsp:spPr>
        <a:xfrm>
          <a:off x="848749" y="4148580"/>
          <a:ext cx="1350578" cy="1181266"/>
        </a:xfrm>
        <a:prstGeom prst="ellipse">
          <a:avLst/>
        </a:prstGeom>
        <a:blipFill>
          <a:blip xmlns:r="http://schemas.openxmlformats.org/officeDocument/2006/relationships" r:embed="rId4"/>
          <a:stretch>
            <a:fillRect/>
          </a:stretch>
        </a:blipFill>
        <a:ln w="19050" cap="flat" cmpd="sng" algn="ctr">
          <a:solidFill>
            <a:schemeClr val="accent1">
              <a:lumMod val="40000"/>
              <a:lumOff val="60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2594816-7B9C-4F8C-AF9D-3851560A9576}">
      <dsp:nvSpPr>
        <dsp:cNvPr id="0" name=""/>
        <dsp:cNvSpPr/>
      </dsp:nvSpPr>
      <dsp:spPr>
        <a:xfrm>
          <a:off x="135969" y="553400"/>
          <a:ext cx="4497239" cy="904018"/>
        </a:xfrm>
        <a:prstGeom prst="rect">
          <a:avLst/>
        </a:prstGeom>
        <a:solidFill>
          <a:srgbClr val="CCECFF">
            <a:alpha val="40000"/>
          </a:srgb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2322" tIns="68580" rIns="68580" bIns="68580" numCol="1" spcCol="1270" anchor="ctr" anchorCtr="0">
          <a:noAutofit/>
        </a:bodyPr>
        <a:lstStyle/>
        <a:p>
          <a:pPr marL="62865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>
              <a:solidFill>
                <a:schemeClr val="tx1"/>
              </a:solidFill>
            </a:rPr>
            <a:t>10 детей-сирот получили квартиры в новом доме</a:t>
          </a:r>
        </a:p>
      </dsp:txBody>
      <dsp:txXfrm>
        <a:off x="135969" y="553400"/>
        <a:ext cx="4497239" cy="904018"/>
      </dsp:txXfrm>
    </dsp:sp>
    <dsp:sp modelId="{CDD58304-3FA4-49F1-A89F-3D6E2476DD52}">
      <dsp:nvSpPr>
        <dsp:cNvPr id="0" name=""/>
        <dsp:cNvSpPr/>
      </dsp:nvSpPr>
      <dsp:spPr>
        <a:xfrm>
          <a:off x="0" y="457599"/>
          <a:ext cx="1153997" cy="780353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873FD-DF00-46AD-9EAA-70486A6DBB0F}">
      <dsp:nvSpPr>
        <dsp:cNvPr id="0" name=""/>
        <dsp:cNvSpPr/>
      </dsp:nvSpPr>
      <dsp:spPr>
        <a:xfrm>
          <a:off x="48344" y="1607026"/>
          <a:ext cx="4584864" cy="904018"/>
        </a:xfrm>
        <a:prstGeom prst="rect">
          <a:avLst/>
        </a:prstGeom>
        <a:solidFill>
          <a:srgbClr val="CCECFF">
            <a:alpha val="40000"/>
          </a:srgb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2322" tIns="68580" rIns="68580" bIns="68580" numCol="1" spcCol="1270" anchor="ctr" anchorCtr="0">
          <a:noAutofit/>
        </a:bodyPr>
        <a:lstStyle/>
        <a:p>
          <a:pPr marL="62865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Социальную выплату на приобретение жилья получили                                3 молодые семьи</a:t>
          </a:r>
        </a:p>
      </dsp:txBody>
      <dsp:txXfrm>
        <a:off x="48344" y="1607026"/>
        <a:ext cx="4584864" cy="904018"/>
      </dsp:txXfrm>
    </dsp:sp>
    <dsp:sp modelId="{023EAC17-318E-45A9-8D34-7B16E88396AD}">
      <dsp:nvSpPr>
        <dsp:cNvPr id="0" name=""/>
        <dsp:cNvSpPr/>
      </dsp:nvSpPr>
      <dsp:spPr>
        <a:xfrm>
          <a:off x="0" y="1549896"/>
          <a:ext cx="996073" cy="780353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415B63-AEF5-4ACB-81EE-6F2D7128590D}">
      <dsp:nvSpPr>
        <dsp:cNvPr id="0" name=""/>
        <dsp:cNvSpPr/>
      </dsp:nvSpPr>
      <dsp:spPr>
        <a:xfrm>
          <a:off x="126104" y="2707113"/>
          <a:ext cx="4507104" cy="904018"/>
        </a:xfrm>
        <a:prstGeom prst="rect">
          <a:avLst/>
        </a:prstGeom>
        <a:solidFill>
          <a:srgbClr val="CCECFF">
            <a:alpha val="40000"/>
          </a:srgb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2322" tIns="68580" rIns="68580" bIns="68580" numCol="1" spcCol="1270" anchor="ctr" anchorCtr="0">
          <a:noAutofit/>
        </a:bodyPr>
        <a:lstStyle/>
        <a:p>
          <a:pPr marL="536575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5 </a:t>
          </a:r>
          <a:r>
            <a:rPr lang="ru-RU" sz="1800" kern="1200" dirty="0"/>
            <a:t>детей- сирот получат квартиры в новом доме</a:t>
          </a:r>
        </a:p>
      </dsp:txBody>
      <dsp:txXfrm>
        <a:off x="126104" y="2707113"/>
        <a:ext cx="4507104" cy="904018"/>
      </dsp:txXfrm>
    </dsp:sp>
    <dsp:sp modelId="{0C4AB45C-60B4-403B-AB02-942B106CCD63}">
      <dsp:nvSpPr>
        <dsp:cNvPr id="0" name=""/>
        <dsp:cNvSpPr/>
      </dsp:nvSpPr>
      <dsp:spPr>
        <a:xfrm>
          <a:off x="0" y="2620105"/>
          <a:ext cx="996073" cy="842793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0AB406-A877-44D2-A20A-46719FF9EF74}">
      <dsp:nvSpPr>
        <dsp:cNvPr id="0" name=""/>
        <dsp:cNvSpPr/>
      </dsp:nvSpPr>
      <dsp:spPr>
        <a:xfrm>
          <a:off x="116297" y="3735709"/>
          <a:ext cx="4516911" cy="904018"/>
        </a:xfrm>
        <a:prstGeom prst="rect">
          <a:avLst/>
        </a:prstGeom>
        <a:solidFill>
          <a:srgbClr val="CCECFF">
            <a:alpha val="40000"/>
          </a:srgb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12322" tIns="68580" rIns="68580" bIns="68580" numCol="1" spcCol="1270" anchor="ctr" anchorCtr="0">
          <a:noAutofit/>
        </a:bodyPr>
        <a:lstStyle/>
        <a:p>
          <a:pPr marL="536575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9 детей-сирот получат квартиры на вторичном рынке</a:t>
          </a:r>
        </a:p>
      </dsp:txBody>
      <dsp:txXfrm>
        <a:off x="116297" y="3735709"/>
        <a:ext cx="4516911" cy="904018"/>
      </dsp:txXfrm>
    </dsp:sp>
    <dsp:sp modelId="{AB5AF784-8CB2-4ED5-B3E2-639FB2C8C041}">
      <dsp:nvSpPr>
        <dsp:cNvPr id="0" name=""/>
        <dsp:cNvSpPr/>
      </dsp:nvSpPr>
      <dsp:spPr>
        <a:xfrm>
          <a:off x="0" y="3718306"/>
          <a:ext cx="1058259" cy="764083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38284-645F-48EE-AD8C-B131D5DF6AC8}">
      <dsp:nvSpPr>
        <dsp:cNvPr id="0" name=""/>
        <dsp:cNvSpPr/>
      </dsp:nvSpPr>
      <dsp:spPr>
        <a:xfrm rot="10800000">
          <a:off x="620367" y="660327"/>
          <a:ext cx="3754220" cy="953072"/>
        </a:xfrm>
        <a:prstGeom prst="roundRect">
          <a:avLst/>
        </a:prstGeom>
        <a:solidFill>
          <a:srgbClr val="CCECFF"/>
        </a:solidFill>
        <a:ln w="28575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62782" tIns="68580" rIns="128016" bIns="68580" numCol="1" spcCol="1270" anchor="ctr" anchorCtr="0">
          <a:noAutofit/>
        </a:bodyPr>
        <a:lstStyle/>
        <a:p>
          <a:pPr marL="0" lvl="0" indent="0" algn="l" defTabSz="540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Посевные площади масличных культур                  в 2017 году – 6546 га</a:t>
          </a:r>
        </a:p>
      </dsp:txBody>
      <dsp:txXfrm rot="10800000">
        <a:off x="666892" y="706852"/>
        <a:ext cx="3661170" cy="860022"/>
      </dsp:txXfrm>
    </dsp:sp>
    <dsp:sp modelId="{C5B0DB53-5175-4D1E-9369-BD823231F7FF}">
      <dsp:nvSpPr>
        <dsp:cNvPr id="0" name=""/>
        <dsp:cNvSpPr/>
      </dsp:nvSpPr>
      <dsp:spPr>
        <a:xfrm>
          <a:off x="171569" y="583562"/>
          <a:ext cx="1278973" cy="1161033"/>
        </a:xfrm>
        <a:prstGeom prst="ellipse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AD616F5-3038-45C3-BA0F-C1A82BEF6B97}">
      <dsp:nvSpPr>
        <dsp:cNvPr id="0" name=""/>
        <dsp:cNvSpPr/>
      </dsp:nvSpPr>
      <dsp:spPr>
        <a:xfrm rot="10800000">
          <a:off x="877270" y="2247736"/>
          <a:ext cx="3798112" cy="908208"/>
        </a:xfrm>
        <a:prstGeom prst="roundRect">
          <a:avLst/>
        </a:prstGeom>
        <a:solidFill>
          <a:srgbClr val="CCECFF"/>
        </a:solidFill>
        <a:ln w="28575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62782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Валовый сбор масличных культур – 6,3 тыс. тонн</a:t>
          </a:r>
          <a:endParaRPr lang="ru-RU" sz="1800" b="1" kern="1200" dirty="0">
            <a:solidFill>
              <a:schemeClr val="tx1"/>
            </a:solidFill>
            <a:latin typeface="Arial" panose="020B0604020202020204" pitchFamily="34" charset="0"/>
            <a:ea typeface="Batang" panose="02030600000101010101" pitchFamily="18" charset="-127"/>
            <a:cs typeface="Arial" panose="020B0604020202020204" pitchFamily="34" charset="0"/>
          </a:endParaRPr>
        </a:p>
      </dsp:txBody>
      <dsp:txXfrm rot="10800000">
        <a:off x="921605" y="2292071"/>
        <a:ext cx="3709442" cy="819538"/>
      </dsp:txXfrm>
    </dsp:sp>
    <dsp:sp modelId="{96978222-0A12-43F5-A01F-4AF54D16F966}">
      <dsp:nvSpPr>
        <dsp:cNvPr id="0" name=""/>
        <dsp:cNvSpPr/>
      </dsp:nvSpPr>
      <dsp:spPr>
        <a:xfrm>
          <a:off x="331612" y="2090801"/>
          <a:ext cx="1320941" cy="1146437"/>
        </a:xfrm>
        <a:prstGeom prst="ellipse">
          <a:avLst/>
        </a:prstGeom>
        <a:blipFill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C117799-E1FB-42AF-A991-F2690DF822D2}">
      <dsp:nvSpPr>
        <dsp:cNvPr id="0" name=""/>
        <dsp:cNvSpPr/>
      </dsp:nvSpPr>
      <dsp:spPr>
        <a:xfrm rot="10800000">
          <a:off x="1139134" y="3580744"/>
          <a:ext cx="3689140" cy="1091967"/>
        </a:xfrm>
        <a:prstGeom prst="roundRect">
          <a:avLst/>
        </a:prstGeom>
        <a:solidFill>
          <a:srgbClr val="CCECFF"/>
        </a:solidFill>
        <a:ln w="28575" cap="flat" cmpd="sng" algn="ctr">
          <a:solidFill>
            <a:srgbClr val="0070C0"/>
          </a:solidFill>
          <a:prstDash val="solid"/>
        </a:ln>
        <a:effectLst/>
        <a:scene3d>
          <a:camera prst="orthographicFront"/>
          <a:lightRig rig="threePt" dir="t"/>
        </a:scene3d>
        <a:sp3d>
          <a:bevelT/>
        </a:sp3d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  <dsp:txBody>
        <a:bodyPr spcFirstLastPara="0" vert="horz" wrap="square" lIns="862782" tIns="68580" rIns="128016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chemeClr val="tx1"/>
              </a:solidFill>
              <a:latin typeface="Arial" panose="020B0604020202020204" pitchFamily="34" charset="0"/>
              <a:ea typeface="Batang" panose="02030600000101010101" pitchFamily="18" charset="-127"/>
              <a:cs typeface="Arial" panose="020B0604020202020204" pitchFamily="34" charset="0"/>
            </a:rPr>
            <a:t>Увеличение в 2018 году площадей под масличные культуры на 2041 га</a:t>
          </a:r>
        </a:p>
      </dsp:txBody>
      <dsp:txXfrm rot="10800000">
        <a:off x="1192439" y="3634049"/>
        <a:ext cx="3582530" cy="985357"/>
      </dsp:txXfrm>
    </dsp:sp>
    <dsp:sp modelId="{A8F55EDB-C0FC-4713-B82B-748D6801D8A5}">
      <dsp:nvSpPr>
        <dsp:cNvPr id="0" name=""/>
        <dsp:cNvSpPr/>
      </dsp:nvSpPr>
      <dsp:spPr>
        <a:xfrm>
          <a:off x="501277" y="3545174"/>
          <a:ext cx="1347609" cy="1236595"/>
        </a:xfrm>
        <a:prstGeom prst="ellipse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E67FE1-F20E-47F6-8734-A60383CA7F22}">
      <dsp:nvSpPr>
        <dsp:cNvPr id="0" name=""/>
        <dsp:cNvSpPr/>
      </dsp:nvSpPr>
      <dsp:spPr>
        <a:xfrm>
          <a:off x="-4596903" y="-704798"/>
          <a:ext cx="5475866" cy="5475866"/>
        </a:xfrm>
        <a:prstGeom prst="blockArc">
          <a:avLst>
            <a:gd name="adj1" fmla="val 18900000"/>
            <a:gd name="adj2" fmla="val 2700000"/>
            <a:gd name="adj3" fmla="val 394"/>
          </a:avLst>
        </a:prstGeom>
        <a:noFill/>
        <a:ln w="15875" cap="rnd" cmpd="sng" algn="ctr">
          <a:solidFill>
            <a:srgbClr val="A53010">
              <a:shade val="6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7042F50-9254-4C34-8012-4146FE04082E}">
      <dsp:nvSpPr>
        <dsp:cNvPr id="0" name=""/>
        <dsp:cNvSpPr/>
      </dsp:nvSpPr>
      <dsp:spPr>
        <a:xfrm>
          <a:off x="460380" y="312614"/>
          <a:ext cx="4838365" cy="625554"/>
        </a:xfrm>
        <a:prstGeom prst="rect">
          <a:avLst/>
        </a:prstGeom>
        <a:solidFill>
          <a:srgbClr val="6AAC91"/>
        </a:solidFill>
        <a:ln w="22225" cap="rnd" cmpd="sng" algn="ctr">
          <a:solidFill>
            <a:sysClr val="window" lastClr="FFFFFF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496534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Предоставление субсидий на участие в выставках и ярмарках</a:t>
          </a:r>
          <a:endParaRPr lang="ru-RU" sz="1800" kern="1200" dirty="0">
            <a:solidFill>
              <a:sysClr val="window" lastClr="FFFFFF"/>
            </a:solidFill>
            <a:latin typeface="Century Gothic" panose="020B0502020202020204"/>
            <a:ea typeface="+mn-ea"/>
            <a:cs typeface="+mn-cs"/>
          </a:endParaRPr>
        </a:p>
      </dsp:txBody>
      <dsp:txXfrm>
        <a:off x="460380" y="312614"/>
        <a:ext cx="4838365" cy="625554"/>
      </dsp:txXfrm>
    </dsp:sp>
    <dsp:sp modelId="{582E6DD6-BB5C-4CD6-8F28-84A059F82DB9}">
      <dsp:nvSpPr>
        <dsp:cNvPr id="0" name=""/>
        <dsp:cNvSpPr/>
      </dsp:nvSpPr>
      <dsp:spPr>
        <a:xfrm>
          <a:off x="69408" y="234420"/>
          <a:ext cx="781943" cy="78194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rgbClr val="6AAC91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</dsp:sp>
    <dsp:sp modelId="{C6EC69BC-0284-4014-8BDF-A22C4A088AB7}">
      <dsp:nvSpPr>
        <dsp:cNvPr id="0" name=""/>
        <dsp:cNvSpPr/>
      </dsp:nvSpPr>
      <dsp:spPr>
        <a:xfrm>
          <a:off x="819025" y="1251109"/>
          <a:ext cx="4479720" cy="625554"/>
        </a:xfrm>
        <a:prstGeom prst="rect">
          <a:avLst/>
        </a:prstGeom>
        <a:solidFill>
          <a:srgbClr val="6AAC91"/>
        </a:solidFill>
        <a:ln w="22225" cap="rnd" cmpd="sng" algn="ctr">
          <a:solidFill>
            <a:sysClr val="window" lastClr="FFFFFF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496534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Организация образовательных курсов и семинаров</a:t>
          </a:r>
          <a:endParaRPr lang="ru-RU" sz="1800" kern="1200" dirty="0">
            <a:solidFill>
              <a:sysClr val="window" lastClr="FFFFFF"/>
            </a:solidFill>
            <a:latin typeface="Century Gothic" panose="020B0502020202020204"/>
            <a:ea typeface="+mn-ea"/>
            <a:cs typeface="+mn-cs"/>
          </a:endParaRPr>
        </a:p>
      </dsp:txBody>
      <dsp:txXfrm>
        <a:off x="819025" y="1251109"/>
        <a:ext cx="4479720" cy="625554"/>
      </dsp:txXfrm>
    </dsp:sp>
    <dsp:sp modelId="{4C9E79D6-2CBD-4B74-AD8A-ACDADB7F940F}">
      <dsp:nvSpPr>
        <dsp:cNvPr id="0" name=""/>
        <dsp:cNvSpPr/>
      </dsp:nvSpPr>
      <dsp:spPr>
        <a:xfrm>
          <a:off x="428053" y="1172915"/>
          <a:ext cx="781943" cy="78194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rgbClr val="6AAC91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</dsp:sp>
    <dsp:sp modelId="{A7C0B35D-6226-4D3E-96C8-118C5EE930A1}">
      <dsp:nvSpPr>
        <dsp:cNvPr id="0" name=""/>
        <dsp:cNvSpPr/>
      </dsp:nvSpPr>
      <dsp:spPr>
        <a:xfrm>
          <a:off x="819025" y="2189605"/>
          <a:ext cx="4479720" cy="625554"/>
        </a:xfrm>
        <a:prstGeom prst="rect">
          <a:avLst/>
        </a:prstGeom>
        <a:solidFill>
          <a:srgbClr val="6AAC91"/>
        </a:solidFill>
        <a:ln w="22225" cap="rnd" cmpd="sng" algn="ctr">
          <a:solidFill>
            <a:sysClr val="window" lastClr="FFFFFF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496534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Информационная поддержка</a:t>
          </a:r>
        </a:p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ysClr val="window" lastClr="FFFFFF"/>
            </a:solidFill>
            <a:latin typeface="Century Gothic" panose="020B0502020202020204"/>
            <a:ea typeface="+mn-ea"/>
            <a:cs typeface="+mn-cs"/>
          </a:endParaRPr>
        </a:p>
      </dsp:txBody>
      <dsp:txXfrm>
        <a:off x="819025" y="2189605"/>
        <a:ext cx="4479720" cy="625554"/>
      </dsp:txXfrm>
    </dsp:sp>
    <dsp:sp modelId="{B470349F-9711-4B1C-AB67-EAC9983E15BD}">
      <dsp:nvSpPr>
        <dsp:cNvPr id="0" name=""/>
        <dsp:cNvSpPr/>
      </dsp:nvSpPr>
      <dsp:spPr>
        <a:xfrm>
          <a:off x="428053" y="2111410"/>
          <a:ext cx="781943" cy="78194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rgbClr val="6AAC91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</dsp:sp>
    <dsp:sp modelId="{6CCD8AA2-1930-4D35-ABFC-73B5EFEF9BB6}">
      <dsp:nvSpPr>
        <dsp:cNvPr id="0" name=""/>
        <dsp:cNvSpPr/>
      </dsp:nvSpPr>
      <dsp:spPr>
        <a:xfrm>
          <a:off x="460380" y="3128100"/>
          <a:ext cx="4838365" cy="625554"/>
        </a:xfrm>
        <a:prstGeom prst="rect">
          <a:avLst/>
        </a:prstGeom>
        <a:solidFill>
          <a:srgbClr val="6AAC91"/>
        </a:solidFill>
        <a:ln w="22225" cap="rnd" cmpd="sng" algn="ctr">
          <a:solidFill>
            <a:sysClr val="window" lastClr="FFFFFF"/>
          </a:solidFill>
          <a:prstDash val="solid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  <dsp:txBody>
        <a:bodyPr spcFirstLastPara="0" vert="horz" wrap="square" lIns="496534" tIns="45720" rIns="45720" bIns="4572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800" kern="1200" dirty="0">
              <a:solidFill>
                <a:sysClr val="window" lastClr="FFFFFF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Консультационная  поддержка</a:t>
          </a:r>
          <a:endParaRPr lang="ru-RU" sz="1800" kern="1200" dirty="0">
            <a:solidFill>
              <a:prstClr val="black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>
            <a:solidFill>
              <a:sysClr val="window" lastClr="FFFFFF"/>
            </a:solidFill>
            <a:latin typeface="Century Gothic" panose="020B0502020202020204"/>
            <a:ea typeface="+mn-ea"/>
            <a:cs typeface="+mn-cs"/>
          </a:endParaRPr>
        </a:p>
      </dsp:txBody>
      <dsp:txXfrm>
        <a:off x="460380" y="3128100"/>
        <a:ext cx="4838365" cy="625554"/>
      </dsp:txXfrm>
    </dsp:sp>
    <dsp:sp modelId="{AFC13ADD-D8F6-45C2-8DD8-395A66E012CC}">
      <dsp:nvSpPr>
        <dsp:cNvPr id="0" name=""/>
        <dsp:cNvSpPr/>
      </dsp:nvSpPr>
      <dsp:spPr>
        <a:xfrm>
          <a:off x="69408" y="3049905"/>
          <a:ext cx="781943" cy="781943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5875" cap="rnd" cmpd="sng" algn="ctr">
          <a:solidFill>
            <a:srgbClr val="6AAC91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0BF243-B07D-4350-9A06-5BD5FBE62490}">
      <dsp:nvSpPr>
        <dsp:cNvPr id="0" name=""/>
        <dsp:cNvSpPr/>
      </dsp:nvSpPr>
      <dsp:spPr>
        <a:xfrm>
          <a:off x="494" y="841080"/>
          <a:ext cx="2129461" cy="2555353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48895" bIns="0" numCol="1" spcCol="1270" anchor="t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100" kern="1200" dirty="0"/>
        </a:p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  </a:t>
          </a:r>
        </a:p>
      </dsp:txBody>
      <dsp:txXfrm rot="16200000">
        <a:off x="-834253" y="1675829"/>
        <a:ext cx="2095389" cy="425892"/>
      </dsp:txXfrm>
    </dsp:sp>
    <dsp:sp modelId="{83303E28-2144-40B8-9D15-A08EA7D70E04}">
      <dsp:nvSpPr>
        <dsp:cNvPr id="0" name=""/>
        <dsp:cNvSpPr/>
      </dsp:nvSpPr>
      <dsp:spPr>
        <a:xfrm>
          <a:off x="426387" y="841080"/>
          <a:ext cx="1586448" cy="255535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Дотации бюджетам поселений на выравнивание бюджетной обеспеченности</a:t>
          </a:r>
        </a:p>
      </dsp:txBody>
      <dsp:txXfrm>
        <a:off x="426387" y="841080"/>
        <a:ext cx="1586448" cy="2555353"/>
      </dsp:txXfrm>
    </dsp:sp>
    <dsp:sp modelId="{06C33A46-2678-48EC-B2F1-98B17C3BB930}">
      <dsp:nvSpPr>
        <dsp:cNvPr id="0" name=""/>
        <dsp:cNvSpPr/>
      </dsp:nvSpPr>
      <dsp:spPr>
        <a:xfrm>
          <a:off x="2204487" y="841080"/>
          <a:ext cx="2129461" cy="2555353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48895" bIns="0" numCol="1" spcCol="1270" anchor="t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 </a:t>
          </a:r>
        </a:p>
      </dsp:txBody>
      <dsp:txXfrm rot="16200000">
        <a:off x="1369738" y="1675829"/>
        <a:ext cx="2095389" cy="425892"/>
      </dsp:txXfrm>
    </dsp:sp>
    <dsp:sp modelId="{18E216A2-8A33-4566-A4E5-AD7FB45CA955}">
      <dsp:nvSpPr>
        <dsp:cNvPr id="0" name=""/>
        <dsp:cNvSpPr/>
      </dsp:nvSpPr>
      <dsp:spPr>
        <a:xfrm rot="10800000">
          <a:off x="913465" y="461723"/>
          <a:ext cx="375722" cy="319419"/>
        </a:xfrm>
        <a:prstGeom prst="flowChartExtra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1ED94DE8-ED9E-4A49-ADB1-3D01F0C3A2DA}">
      <dsp:nvSpPr>
        <dsp:cNvPr id="0" name=""/>
        <dsp:cNvSpPr/>
      </dsp:nvSpPr>
      <dsp:spPr>
        <a:xfrm>
          <a:off x="2630379" y="841080"/>
          <a:ext cx="1586448" cy="255535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58293" rIns="0" bIns="0" numCol="1" spcCol="1270" anchor="t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Субвенции бюджетам поселений на осуществление первичного воинского учета на территориях, где отсутствуют военные комиссариаты</a:t>
          </a:r>
        </a:p>
      </dsp:txBody>
      <dsp:txXfrm>
        <a:off x="2630379" y="841080"/>
        <a:ext cx="1586448" cy="2555353"/>
      </dsp:txXfrm>
    </dsp:sp>
    <dsp:sp modelId="{662DB945-6FCC-4589-A332-C74BF656D2A4}">
      <dsp:nvSpPr>
        <dsp:cNvPr id="0" name=""/>
        <dsp:cNvSpPr/>
      </dsp:nvSpPr>
      <dsp:spPr>
        <a:xfrm>
          <a:off x="4408479" y="841080"/>
          <a:ext cx="2129461" cy="2555353"/>
        </a:xfrm>
        <a:prstGeom prst="roundRect">
          <a:avLst>
            <a:gd name="adj" fmla="val 5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37719" rIns="48895" bIns="0" numCol="1" spcCol="1270" anchor="t" anchorCtr="0">
          <a:noAutofit/>
        </a:bodyPr>
        <a:lstStyle/>
        <a:p>
          <a:pPr lvl="0" algn="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100" kern="1200" dirty="0"/>
            <a:t> </a:t>
          </a:r>
        </a:p>
      </dsp:txBody>
      <dsp:txXfrm rot="16200000">
        <a:off x="3573730" y="1675829"/>
        <a:ext cx="2095389" cy="425892"/>
      </dsp:txXfrm>
    </dsp:sp>
    <dsp:sp modelId="{3C62D567-BD11-4B4D-92FC-3C937230495A}">
      <dsp:nvSpPr>
        <dsp:cNvPr id="0" name=""/>
        <dsp:cNvSpPr/>
      </dsp:nvSpPr>
      <dsp:spPr>
        <a:xfrm rot="10800000">
          <a:off x="5250075" y="498875"/>
          <a:ext cx="375722" cy="319419"/>
        </a:xfrm>
        <a:prstGeom prst="flowChartExtract">
          <a:avLst/>
        </a:prstGeom>
        <a:gradFill rotWithShape="1">
          <a:gsLst>
            <a:gs pos="0">
              <a:schemeClr val="accent1">
                <a:lumMod val="110000"/>
                <a:satMod val="105000"/>
                <a:tint val="67000"/>
              </a:schemeClr>
            </a:gs>
            <a:gs pos="50000">
              <a:schemeClr val="accent1">
                <a:lumMod val="105000"/>
                <a:satMod val="103000"/>
                <a:tint val="73000"/>
              </a:schemeClr>
            </a:gs>
            <a:gs pos="100000">
              <a:schemeClr val="accent1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1"/>
          </a:solidFill>
          <a:prstDash val="solid"/>
          <a:miter lim="800000"/>
        </a:ln>
        <a:effectLst/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E82841CC-727E-49BF-91EE-5DE9E2E3EC38}">
      <dsp:nvSpPr>
        <dsp:cNvPr id="0" name=""/>
        <dsp:cNvSpPr/>
      </dsp:nvSpPr>
      <dsp:spPr>
        <a:xfrm>
          <a:off x="4834372" y="841080"/>
          <a:ext cx="1586448" cy="2555353"/>
        </a:xfrm>
        <a:prstGeom prst="rect">
          <a:avLst/>
        </a:prstGeom>
        <a:noFill/>
        <a:ln w="12700" cap="flat" cmpd="sng" algn="ctr">
          <a:noFill/>
          <a:prstDash val="solid"/>
          <a:miter lim="800000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61722" rIns="0" bIns="0" numCol="1" spcCol="1270" anchor="t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Прочие межбюджетные трансферты, передаваемые бюджетам поселений</a:t>
          </a:r>
        </a:p>
      </dsp:txBody>
      <dsp:txXfrm>
        <a:off x="4834372" y="841080"/>
        <a:ext cx="1586448" cy="255535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5EA7E4-0EF6-4E10-A661-CD9990E566D3}">
      <dsp:nvSpPr>
        <dsp:cNvPr id="0" name=""/>
        <dsp:cNvSpPr/>
      </dsp:nvSpPr>
      <dsp:spPr>
        <a:xfrm>
          <a:off x="49042" y="587855"/>
          <a:ext cx="3433613" cy="3121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 </a:t>
          </a:r>
        </a:p>
      </dsp:txBody>
      <dsp:txXfrm>
        <a:off x="49042" y="587855"/>
        <a:ext cx="3433613" cy="312146"/>
      </dsp:txXfrm>
    </dsp:sp>
    <dsp:sp modelId="{F6C06E9B-F763-47E8-B570-91B244825422}">
      <dsp:nvSpPr>
        <dsp:cNvPr id="0" name=""/>
        <dsp:cNvSpPr/>
      </dsp:nvSpPr>
      <dsp:spPr>
        <a:xfrm>
          <a:off x="49042" y="90000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7CB18446-4D2B-49F4-B6B8-3367D270913F}">
      <dsp:nvSpPr>
        <dsp:cNvPr id="0" name=""/>
        <dsp:cNvSpPr/>
      </dsp:nvSpPr>
      <dsp:spPr>
        <a:xfrm>
          <a:off x="531655" y="90000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85FB5186-4971-472E-8A59-B600DA92F0BB}">
      <dsp:nvSpPr>
        <dsp:cNvPr id="0" name=""/>
        <dsp:cNvSpPr/>
      </dsp:nvSpPr>
      <dsp:spPr>
        <a:xfrm>
          <a:off x="1014650" y="90000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D68BD9E0-0E11-4BA3-BBE8-69A52A3A4A3D}">
      <dsp:nvSpPr>
        <dsp:cNvPr id="0" name=""/>
        <dsp:cNvSpPr/>
      </dsp:nvSpPr>
      <dsp:spPr>
        <a:xfrm>
          <a:off x="1497263" y="90000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A363F25F-9090-443B-B895-C5E5A8CE2372}">
      <dsp:nvSpPr>
        <dsp:cNvPr id="0" name=""/>
        <dsp:cNvSpPr/>
      </dsp:nvSpPr>
      <dsp:spPr>
        <a:xfrm>
          <a:off x="1980258" y="90000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FAA8FA1B-1257-4B2E-9383-60E3F7E98187}">
      <dsp:nvSpPr>
        <dsp:cNvPr id="0" name=""/>
        <dsp:cNvSpPr/>
      </dsp:nvSpPr>
      <dsp:spPr>
        <a:xfrm>
          <a:off x="2423948" y="900001"/>
          <a:ext cx="881313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F3657686-592F-4F1C-A927-F53318C31A74}">
      <dsp:nvSpPr>
        <dsp:cNvPr id="0" name=""/>
        <dsp:cNvSpPr/>
      </dsp:nvSpPr>
      <dsp:spPr>
        <a:xfrm>
          <a:off x="2925386" y="900001"/>
          <a:ext cx="844426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CCA52855-4B67-4A6E-9EE1-CF8F39E1A243}">
      <dsp:nvSpPr>
        <dsp:cNvPr id="0" name=""/>
        <dsp:cNvSpPr/>
      </dsp:nvSpPr>
      <dsp:spPr>
        <a:xfrm>
          <a:off x="71129" y="963587"/>
          <a:ext cx="3434076" cy="5086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>
              <a:solidFill>
                <a:prstClr val="black"/>
              </a:solidFill>
              <a:latin typeface="+mn-lt"/>
              <a:cs typeface="Arial" panose="020B0604020202020204" pitchFamily="34" charset="0"/>
            </a:rPr>
            <a:t>Ремонт котельных, тепловых, </a:t>
          </a:r>
          <a:r>
            <a:rPr lang="ru-RU" sz="1600" b="1" kern="1200" dirty="0" err="1">
              <a:solidFill>
                <a:prstClr val="black"/>
              </a:solidFill>
              <a:latin typeface="+mn-lt"/>
              <a:cs typeface="Arial" panose="020B0604020202020204" pitchFamily="34" charset="0"/>
            </a:rPr>
            <a:t>водоп-роводных</a:t>
          </a:r>
          <a:r>
            <a:rPr lang="ru-RU" sz="1600" b="1" kern="1200" dirty="0">
              <a:solidFill>
                <a:prstClr val="black"/>
              </a:solidFill>
              <a:latin typeface="+mn-lt"/>
              <a:cs typeface="Arial" panose="020B0604020202020204" pitchFamily="34" charset="0"/>
            </a:rPr>
            <a:t> и канализационных сетей</a:t>
          </a:r>
          <a:endParaRPr lang="ru-RU" sz="1600" b="1" kern="1200" dirty="0">
            <a:latin typeface="+mn-lt"/>
          </a:endParaRPr>
        </a:p>
      </dsp:txBody>
      <dsp:txXfrm>
        <a:off x="71129" y="963587"/>
        <a:ext cx="3434076" cy="508683"/>
      </dsp:txXfrm>
    </dsp:sp>
    <dsp:sp modelId="{6E297282-8AC3-4585-A42D-E7281E03CA13}">
      <dsp:nvSpPr>
        <dsp:cNvPr id="0" name=""/>
        <dsp:cNvSpPr/>
      </dsp:nvSpPr>
      <dsp:spPr>
        <a:xfrm>
          <a:off x="49042" y="1619515"/>
          <a:ext cx="3433613" cy="3121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 </a:t>
          </a:r>
        </a:p>
      </dsp:txBody>
      <dsp:txXfrm>
        <a:off x="49042" y="1619515"/>
        <a:ext cx="3433613" cy="312146"/>
      </dsp:txXfrm>
    </dsp:sp>
    <dsp:sp modelId="{DC93081D-A1EA-45DA-A5A1-65F8CC8BDA58}">
      <dsp:nvSpPr>
        <dsp:cNvPr id="0" name=""/>
        <dsp:cNvSpPr/>
      </dsp:nvSpPr>
      <dsp:spPr>
        <a:xfrm>
          <a:off x="49042" y="193166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3E31548D-235E-4DF5-B438-029300E00FB1}">
      <dsp:nvSpPr>
        <dsp:cNvPr id="0" name=""/>
        <dsp:cNvSpPr/>
      </dsp:nvSpPr>
      <dsp:spPr>
        <a:xfrm>
          <a:off x="531655" y="193166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27D21FA4-E17C-4748-AE57-E5D843121E83}">
      <dsp:nvSpPr>
        <dsp:cNvPr id="0" name=""/>
        <dsp:cNvSpPr/>
      </dsp:nvSpPr>
      <dsp:spPr>
        <a:xfrm>
          <a:off x="1014650" y="193166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6DC1B5C2-8E3E-4433-87ED-E4CCE9B85596}">
      <dsp:nvSpPr>
        <dsp:cNvPr id="0" name=""/>
        <dsp:cNvSpPr/>
      </dsp:nvSpPr>
      <dsp:spPr>
        <a:xfrm>
          <a:off x="1497263" y="193166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D5A377B4-EC2F-4EDF-8448-43AB7EAE18C3}">
      <dsp:nvSpPr>
        <dsp:cNvPr id="0" name=""/>
        <dsp:cNvSpPr/>
      </dsp:nvSpPr>
      <dsp:spPr>
        <a:xfrm>
          <a:off x="1980258" y="193166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C1F05DEC-B1DE-490F-935F-9F4F3B401010}">
      <dsp:nvSpPr>
        <dsp:cNvPr id="0" name=""/>
        <dsp:cNvSpPr/>
      </dsp:nvSpPr>
      <dsp:spPr>
        <a:xfrm>
          <a:off x="2423948" y="1931661"/>
          <a:ext cx="881313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9557F4EA-34B5-4861-AAB1-D34E3433E01D}">
      <dsp:nvSpPr>
        <dsp:cNvPr id="0" name=""/>
        <dsp:cNvSpPr/>
      </dsp:nvSpPr>
      <dsp:spPr>
        <a:xfrm>
          <a:off x="2925386" y="1931661"/>
          <a:ext cx="844426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67497414-6EAC-4648-BFE0-0A7DC0F8AFCB}">
      <dsp:nvSpPr>
        <dsp:cNvPr id="0" name=""/>
        <dsp:cNvSpPr/>
      </dsp:nvSpPr>
      <dsp:spPr>
        <a:xfrm>
          <a:off x="54346" y="1995247"/>
          <a:ext cx="3467641" cy="5086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/>
            <a:t>Ремонт помещения и оборудования котельной санатория </a:t>
          </a:r>
          <a:r>
            <a:rPr lang="ru-RU" sz="1600" b="1" kern="1200" dirty="0" err="1"/>
            <a:t>Борисовский</a:t>
          </a:r>
          <a:endParaRPr lang="ru-RU" sz="1600" b="1" kern="1200" dirty="0"/>
        </a:p>
      </dsp:txBody>
      <dsp:txXfrm>
        <a:off x="54346" y="1995247"/>
        <a:ext cx="3467641" cy="508683"/>
      </dsp:txXfrm>
    </dsp:sp>
    <dsp:sp modelId="{5B22D115-FDC9-47B4-9089-3EDB2BC6C563}">
      <dsp:nvSpPr>
        <dsp:cNvPr id="0" name=""/>
        <dsp:cNvSpPr/>
      </dsp:nvSpPr>
      <dsp:spPr>
        <a:xfrm>
          <a:off x="49042" y="2651174"/>
          <a:ext cx="3433613" cy="31214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b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/>
            <a:t> </a:t>
          </a:r>
        </a:p>
      </dsp:txBody>
      <dsp:txXfrm>
        <a:off x="49042" y="2651174"/>
        <a:ext cx="3433613" cy="312146"/>
      </dsp:txXfrm>
    </dsp:sp>
    <dsp:sp modelId="{86A0AD76-635A-4901-919D-81EAEC9D42D7}">
      <dsp:nvSpPr>
        <dsp:cNvPr id="0" name=""/>
        <dsp:cNvSpPr/>
      </dsp:nvSpPr>
      <dsp:spPr>
        <a:xfrm>
          <a:off x="49042" y="296332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E492306B-0B8B-4C77-873A-CCB4DFD27890}">
      <dsp:nvSpPr>
        <dsp:cNvPr id="0" name=""/>
        <dsp:cNvSpPr/>
      </dsp:nvSpPr>
      <dsp:spPr>
        <a:xfrm>
          <a:off x="531655" y="296332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5A879564-92BA-442C-B66B-1EC6E962DAB3}">
      <dsp:nvSpPr>
        <dsp:cNvPr id="0" name=""/>
        <dsp:cNvSpPr/>
      </dsp:nvSpPr>
      <dsp:spPr>
        <a:xfrm>
          <a:off x="1014650" y="296332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62B9AB57-5607-412A-8898-F1C57FFC0BAA}">
      <dsp:nvSpPr>
        <dsp:cNvPr id="0" name=""/>
        <dsp:cNvSpPr/>
      </dsp:nvSpPr>
      <dsp:spPr>
        <a:xfrm>
          <a:off x="1497263" y="296332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D6CDCA1F-0937-4543-9EE1-6FC2479A8E8C}">
      <dsp:nvSpPr>
        <dsp:cNvPr id="0" name=""/>
        <dsp:cNvSpPr/>
      </dsp:nvSpPr>
      <dsp:spPr>
        <a:xfrm>
          <a:off x="1980258" y="2963321"/>
          <a:ext cx="803465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70ADF643-918F-409B-A370-8EC7B337380A}">
      <dsp:nvSpPr>
        <dsp:cNvPr id="0" name=""/>
        <dsp:cNvSpPr/>
      </dsp:nvSpPr>
      <dsp:spPr>
        <a:xfrm>
          <a:off x="2423948" y="2963321"/>
          <a:ext cx="881313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FB87AE1C-2205-45D4-9491-E3266CC4135D}">
      <dsp:nvSpPr>
        <dsp:cNvPr id="0" name=""/>
        <dsp:cNvSpPr/>
      </dsp:nvSpPr>
      <dsp:spPr>
        <a:xfrm>
          <a:off x="2955098" y="2963321"/>
          <a:ext cx="785001" cy="6358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05DD1F00-F65C-47C8-9C0D-864535F27A02}">
      <dsp:nvSpPr>
        <dsp:cNvPr id="0" name=""/>
        <dsp:cNvSpPr/>
      </dsp:nvSpPr>
      <dsp:spPr>
        <a:xfrm>
          <a:off x="41946" y="3006910"/>
          <a:ext cx="3466284" cy="5086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Приобретение котла на котельную </a:t>
          </a:r>
          <a:r>
            <a:rPr lang="ru-RU" sz="1600" b="1" kern="1200" dirty="0" err="1"/>
            <a:t>пгт.Зеленогорский</a:t>
          </a:r>
          <a:endParaRPr lang="ru-RU" sz="1600" b="1" kern="1200" dirty="0"/>
        </a:p>
      </dsp:txBody>
      <dsp:txXfrm>
        <a:off x="41946" y="3006910"/>
        <a:ext cx="3466284" cy="50868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4605580-03E6-4653-AEAB-CF6306998B27}">
      <dsp:nvSpPr>
        <dsp:cNvPr id="0" name=""/>
        <dsp:cNvSpPr/>
      </dsp:nvSpPr>
      <dsp:spPr>
        <a:xfrm>
          <a:off x="59049" y="324638"/>
          <a:ext cx="3420112" cy="310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b" anchorCtr="0">
          <a:noAutofit/>
        </a:bodyPr>
        <a:lstStyle/>
        <a:p>
          <a:pPr lvl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600" kern="1200" dirty="0"/>
        </a:p>
      </dsp:txBody>
      <dsp:txXfrm>
        <a:off x="59049" y="324638"/>
        <a:ext cx="3420112" cy="310919"/>
      </dsp:txXfrm>
    </dsp:sp>
    <dsp:sp modelId="{3FC4A5EF-429C-4850-B73C-64262431F33E}">
      <dsp:nvSpPr>
        <dsp:cNvPr id="0" name=""/>
        <dsp:cNvSpPr/>
      </dsp:nvSpPr>
      <dsp:spPr>
        <a:xfrm>
          <a:off x="59049" y="635557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3566B5E4-4947-4AA8-9EBA-56D445B50CAD}">
      <dsp:nvSpPr>
        <dsp:cNvPr id="0" name=""/>
        <dsp:cNvSpPr/>
      </dsp:nvSpPr>
      <dsp:spPr>
        <a:xfrm>
          <a:off x="539765" y="635557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3897CFE9-BC87-4184-B2E2-5235184F8C36}">
      <dsp:nvSpPr>
        <dsp:cNvPr id="0" name=""/>
        <dsp:cNvSpPr/>
      </dsp:nvSpPr>
      <dsp:spPr>
        <a:xfrm>
          <a:off x="1020860" y="635557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D6CB601D-1CB2-4782-B2C0-B186A5E091CB}">
      <dsp:nvSpPr>
        <dsp:cNvPr id="0" name=""/>
        <dsp:cNvSpPr/>
      </dsp:nvSpPr>
      <dsp:spPr>
        <a:xfrm>
          <a:off x="1501576" y="635557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2224D572-600D-4DEF-B568-59ED74B2EF68}">
      <dsp:nvSpPr>
        <dsp:cNvPr id="0" name=""/>
        <dsp:cNvSpPr/>
      </dsp:nvSpPr>
      <dsp:spPr>
        <a:xfrm>
          <a:off x="1982672" y="635557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6472A16E-EFC5-45B3-8F42-4D7BFDF11853}">
      <dsp:nvSpPr>
        <dsp:cNvPr id="0" name=""/>
        <dsp:cNvSpPr/>
      </dsp:nvSpPr>
      <dsp:spPr>
        <a:xfrm>
          <a:off x="2463388" y="635557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1C3828AE-4F30-4C06-A2E7-E8EF36480EC7}">
      <dsp:nvSpPr>
        <dsp:cNvPr id="0" name=""/>
        <dsp:cNvSpPr/>
      </dsp:nvSpPr>
      <dsp:spPr>
        <a:xfrm>
          <a:off x="2944484" y="635557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2F55C05F-177A-4A8D-93C6-A9598C3EA5D4}">
      <dsp:nvSpPr>
        <dsp:cNvPr id="0" name=""/>
        <dsp:cNvSpPr/>
      </dsp:nvSpPr>
      <dsp:spPr>
        <a:xfrm>
          <a:off x="59049" y="698892"/>
          <a:ext cx="3464574" cy="5066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Приобретены 2 дизель-генераторные установки для сельских котельных</a:t>
          </a:r>
        </a:p>
      </dsp:txBody>
      <dsp:txXfrm>
        <a:off x="59049" y="698892"/>
        <a:ext cx="3464574" cy="506683"/>
      </dsp:txXfrm>
    </dsp:sp>
    <dsp:sp modelId="{50FA874B-D322-4A00-98C6-D9CF67335BD0}">
      <dsp:nvSpPr>
        <dsp:cNvPr id="0" name=""/>
        <dsp:cNvSpPr/>
      </dsp:nvSpPr>
      <dsp:spPr>
        <a:xfrm>
          <a:off x="59049" y="1320652"/>
          <a:ext cx="3420112" cy="31091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b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59049" y="1320652"/>
        <a:ext cx="3420112" cy="310919"/>
      </dsp:txXfrm>
    </dsp:sp>
    <dsp:sp modelId="{BEDADD16-C8AB-4905-98DE-02E6CA54BE4E}">
      <dsp:nvSpPr>
        <dsp:cNvPr id="0" name=""/>
        <dsp:cNvSpPr/>
      </dsp:nvSpPr>
      <dsp:spPr>
        <a:xfrm>
          <a:off x="59049" y="1631571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9A6A83EC-F95E-4E0E-A1B1-82CD6A5264EC}">
      <dsp:nvSpPr>
        <dsp:cNvPr id="0" name=""/>
        <dsp:cNvSpPr/>
      </dsp:nvSpPr>
      <dsp:spPr>
        <a:xfrm>
          <a:off x="539765" y="1631571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BBF223B0-AE57-4716-9E6A-6096FE8B72F4}">
      <dsp:nvSpPr>
        <dsp:cNvPr id="0" name=""/>
        <dsp:cNvSpPr/>
      </dsp:nvSpPr>
      <dsp:spPr>
        <a:xfrm>
          <a:off x="1020860" y="1631571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D4C67EAA-333D-4C9D-955B-5BA9BCBACB32}">
      <dsp:nvSpPr>
        <dsp:cNvPr id="0" name=""/>
        <dsp:cNvSpPr/>
      </dsp:nvSpPr>
      <dsp:spPr>
        <a:xfrm>
          <a:off x="1501576" y="1631571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9C0322C6-E6AD-411C-A220-628BBBFB8359}">
      <dsp:nvSpPr>
        <dsp:cNvPr id="0" name=""/>
        <dsp:cNvSpPr/>
      </dsp:nvSpPr>
      <dsp:spPr>
        <a:xfrm>
          <a:off x="1982672" y="1631571"/>
          <a:ext cx="800306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65953C91-F4D6-4F72-9E25-D8F1F6EFF958}">
      <dsp:nvSpPr>
        <dsp:cNvPr id="0" name=""/>
        <dsp:cNvSpPr/>
      </dsp:nvSpPr>
      <dsp:spPr>
        <a:xfrm>
          <a:off x="2424617" y="1631571"/>
          <a:ext cx="877848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7756F8D4-E136-4B48-8829-03B86686E5E0}">
      <dsp:nvSpPr>
        <dsp:cNvPr id="0" name=""/>
        <dsp:cNvSpPr/>
      </dsp:nvSpPr>
      <dsp:spPr>
        <a:xfrm>
          <a:off x="2954396" y="1631571"/>
          <a:ext cx="780482" cy="633354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28B0A28B-8EC5-4466-A1D1-739AED047C47}">
      <dsp:nvSpPr>
        <dsp:cNvPr id="0" name=""/>
        <dsp:cNvSpPr/>
      </dsp:nvSpPr>
      <dsp:spPr>
        <a:xfrm>
          <a:off x="91408" y="1694907"/>
          <a:ext cx="3399856" cy="506683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/>
            <a:t>Подготовка к зиме многоквартирных домов</a:t>
          </a:r>
        </a:p>
      </dsp:txBody>
      <dsp:txXfrm>
        <a:off x="91408" y="1694907"/>
        <a:ext cx="3399856" cy="506683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394B6AA-CA90-41CD-9459-73B4E971BD1B}">
      <dsp:nvSpPr>
        <dsp:cNvPr id="0" name=""/>
        <dsp:cNvSpPr/>
      </dsp:nvSpPr>
      <dsp:spPr>
        <a:xfrm>
          <a:off x="0" y="2287573"/>
          <a:ext cx="5102084" cy="361860"/>
        </a:xfrm>
        <a:prstGeom prst="rect">
          <a:avLst/>
        </a:prstGeom>
        <a:solidFill>
          <a:srgbClr val="0070C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convex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b="1" kern="1200" dirty="0"/>
            <a:t>Строительство детских игровых площадок </a:t>
          </a:r>
          <a:endParaRPr lang="ru-RU" sz="1700" kern="1200" dirty="0"/>
        </a:p>
      </dsp:txBody>
      <dsp:txXfrm>
        <a:off x="0" y="2287573"/>
        <a:ext cx="5102084" cy="361860"/>
      </dsp:txXfrm>
    </dsp:sp>
    <dsp:sp modelId="{B3CB18E7-178D-49D7-84E3-98C392F2141F}">
      <dsp:nvSpPr>
        <dsp:cNvPr id="0" name=""/>
        <dsp:cNvSpPr/>
      </dsp:nvSpPr>
      <dsp:spPr>
        <a:xfrm rot="10800000">
          <a:off x="0" y="1255115"/>
          <a:ext cx="5102084" cy="1054706"/>
        </a:xfrm>
        <a:prstGeom prst="upArrowCallout">
          <a:avLst/>
        </a:prstGeom>
        <a:solidFill>
          <a:srgbClr val="0070C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convex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/>
            <a:t>Создание и обустройство зон отдыха, спортивных и детских площадок</a:t>
          </a:r>
        </a:p>
      </dsp:txBody>
      <dsp:txXfrm rot="10800000">
        <a:off x="0" y="1255115"/>
        <a:ext cx="5102084" cy="685316"/>
      </dsp:txXfrm>
    </dsp:sp>
    <dsp:sp modelId="{A760C78C-8367-4E54-9C46-BE4C221B3E56}">
      <dsp:nvSpPr>
        <dsp:cNvPr id="0" name=""/>
        <dsp:cNvSpPr/>
      </dsp:nvSpPr>
      <dsp:spPr>
        <a:xfrm rot="10800000">
          <a:off x="0" y="0"/>
          <a:ext cx="5102084" cy="1366895"/>
        </a:xfrm>
        <a:prstGeom prst="upArrowCallout">
          <a:avLst/>
        </a:prstGeom>
        <a:solidFill>
          <a:srgbClr val="0070C0"/>
        </a:solidFill>
        <a:ln>
          <a:noFill/>
        </a:ln>
        <a:effectLst>
          <a:outerShdw blurRad="107950" dist="12700" dir="5400000" algn="ctr" rotWithShape="0">
            <a:srgbClr val="000000"/>
          </a:outerShdw>
        </a:effectLst>
        <a:scene3d>
          <a:camera prst="orthographicFront">
            <a:rot lat="0" lon="0" rev="0"/>
          </a:camera>
          <a:lightRig rig="soft" dir="t">
            <a:rot lat="0" lon="0" rev="0"/>
          </a:lightRig>
        </a:scene3d>
        <a:sp3d contourW="44450" prstMaterial="matte">
          <a:bevelT w="63500" h="63500" prst="convex"/>
          <a:contourClr>
            <a:srgbClr val="FFFFFF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700" kern="1200" dirty="0"/>
            <a:t>Грантовая поддержка местных инициатив граждан, проживающих в сельской местности </a:t>
          </a:r>
        </a:p>
      </dsp:txBody>
      <dsp:txXfrm rot="10800000">
        <a:off x="0" y="0"/>
        <a:ext cx="5102084" cy="888167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F3884E-3AC2-4B23-9B38-66A2F5113A06}">
      <dsp:nvSpPr>
        <dsp:cNvPr id="0" name=""/>
        <dsp:cNvSpPr/>
      </dsp:nvSpPr>
      <dsp:spPr>
        <a:xfrm>
          <a:off x="50003" y="277713"/>
          <a:ext cx="2896214" cy="2632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50003" y="277713"/>
        <a:ext cx="2896214" cy="263292"/>
      </dsp:txXfrm>
    </dsp:sp>
    <dsp:sp modelId="{3D7323C6-D5BF-4DD3-8151-298528EAD91F}">
      <dsp:nvSpPr>
        <dsp:cNvPr id="0" name=""/>
        <dsp:cNvSpPr/>
      </dsp:nvSpPr>
      <dsp:spPr>
        <a:xfrm>
          <a:off x="50003" y="541005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2152AA1A-C713-45EC-963B-7A7EE0AA1F24}">
      <dsp:nvSpPr>
        <dsp:cNvPr id="0" name=""/>
        <dsp:cNvSpPr/>
      </dsp:nvSpPr>
      <dsp:spPr>
        <a:xfrm>
          <a:off x="457083" y="541005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252D0404-0420-483F-90F7-826D5773B3B4}">
      <dsp:nvSpPr>
        <dsp:cNvPr id="0" name=""/>
        <dsp:cNvSpPr/>
      </dsp:nvSpPr>
      <dsp:spPr>
        <a:xfrm>
          <a:off x="864483" y="541005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82E94FEB-3E54-4E17-9C32-0F00C85A9DEC}">
      <dsp:nvSpPr>
        <dsp:cNvPr id="0" name=""/>
        <dsp:cNvSpPr/>
      </dsp:nvSpPr>
      <dsp:spPr>
        <a:xfrm>
          <a:off x="1271562" y="541005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A59EA0E0-3B44-4677-9E99-E9B4B67F599C}">
      <dsp:nvSpPr>
        <dsp:cNvPr id="0" name=""/>
        <dsp:cNvSpPr/>
      </dsp:nvSpPr>
      <dsp:spPr>
        <a:xfrm>
          <a:off x="1678963" y="541005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52DE7841-C5F3-4AA2-B755-5D1936BFB2AF}">
      <dsp:nvSpPr>
        <dsp:cNvPr id="0" name=""/>
        <dsp:cNvSpPr/>
      </dsp:nvSpPr>
      <dsp:spPr>
        <a:xfrm>
          <a:off x="2086042" y="541005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D270D84D-85FC-4538-B9A8-E452BF6A089F}">
      <dsp:nvSpPr>
        <dsp:cNvPr id="0" name=""/>
        <dsp:cNvSpPr/>
      </dsp:nvSpPr>
      <dsp:spPr>
        <a:xfrm>
          <a:off x="2493443" y="541005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2E602F66-FAB2-4C7E-A88F-70A367A4B563}">
      <dsp:nvSpPr>
        <dsp:cNvPr id="0" name=""/>
        <dsp:cNvSpPr/>
      </dsp:nvSpPr>
      <dsp:spPr>
        <a:xfrm>
          <a:off x="50003" y="594639"/>
          <a:ext cx="2933865" cy="4290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/>
            <a:t>Содержание дорог</a:t>
          </a:r>
        </a:p>
      </dsp:txBody>
      <dsp:txXfrm>
        <a:off x="50003" y="594639"/>
        <a:ext cx="2933865" cy="429068"/>
      </dsp:txXfrm>
    </dsp:sp>
    <dsp:sp modelId="{8560E144-3B4E-4CDE-9AED-D9467C3006D1}">
      <dsp:nvSpPr>
        <dsp:cNvPr id="0" name=""/>
        <dsp:cNvSpPr/>
      </dsp:nvSpPr>
      <dsp:spPr>
        <a:xfrm>
          <a:off x="50003" y="1157129"/>
          <a:ext cx="2896214" cy="2632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50003" y="1157129"/>
        <a:ext cx="2896214" cy="263292"/>
      </dsp:txXfrm>
    </dsp:sp>
    <dsp:sp modelId="{E7A09441-7279-452F-994C-5DE2D1D9555D}">
      <dsp:nvSpPr>
        <dsp:cNvPr id="0" name=""/>
        <dsp:cNvSpPr/>
      </dsp:nvSpPr>
      <dsp:spPr>
        <a:xfrm>
          <a:off x="50003" y="1420421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50DBA807-EA51-4394-AD46-6F1B17D9254C}">
      <dsp:nvSpPr>
        <dsp:cNvPr id="0" name=""/>
        <dsp:cNvSpPr/>
      </dsp:nvSpPr>
      <dsp:spPr>
        <a:xfrm>
          <a:off x="457083" y="1420421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966D0A10-460D-4588-9CB1-2762CE2BB73A}">
      <dsp:nvSpPr>
        <dsp:cNvPr id="0" name=""/>
        <dsp:cNvSpPr/>
      </dsp:nvSpPr>
      <dsp:spPr>
        <a:xfrm>
          <a:off x="864483" y="1420421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33ECBD65-5C2E-4B0C-8237-E72058BE6579}">
      <dsp:nvSpPr>
        <dsp:cNvPr id="0" name=""/>
        <dsp:cNvSpPr/>
      </dsp:nvSpPr>
      <dsp:spPr>
        <a:xfrm>
          <a:off x="1271562" y="1420421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3942AEC6-DF6C-4990-B68F-681DD8287490}">
      <dsp:nvSpPr>
        <dsp:cNvPr id="0" name=""/>
        <dsp:cNvSpPr/>
      </dsp:nvSpPr>
      <dsp:spPr>
        <a:xfrm>
          <a:off x="1678963" y="1420421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ED094E46-9F83-41BD-9651-B07ACB99557D}">
      <dsp:nvSpPr>
        <dsp:cNvPr id="0" name=""/>
        <dsp:cNvSpPr/>
      </dsp:nvSpPr>
      <dsp:spPr>
        <a:xfrm>
          <a:off x="2086042" y="1420421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A63C2516-1446-4F9B-A016-A57B81599C6F}">
      <dsp:nvSpPr>
        <dsp:cNvPr id="0" name=""/>
        <dsp:cNvSpPr/>
      </dsp:nvSpPr>
      <dsp:spPr>
        <a:xfrm>
          <a:off x="2493443" y="1420421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4DEBDD12-5AF2-426E-9A9A-FEB5B31A0C78}">
      <dsp:nvSpPr>
        <dsp:cNvPr id="0" name=""/>
        <dsp:cNvSpPr/>
      </dsp:nvSpPr>
      <dsp:spPr>
        <a:xfrm>
          <a:off x="50003" y="1474055"/>
          <a:ext cx="2933865" cy="4290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Установка и замена дорожных знаков</a:t>
          </a:r>
          <a:endParaRPr lang="ru-RU" sz="1700" kern="1200" dirty="0"/>
        </a:p>
      </dsp:txBody>
      <dsp:txXfrm>
        <a:off x="50003" y="1474055"/>
        <a:ext cx="2933865" cy="429068"/>
      </dsp:txXfrm>
    </dsp:sp>
    <dsp:sp modelId="{4CD0DAE9-A8D2-4A12-A53D-BC976F42CAEC}">
      <dsp:nvSpPr>
        <dsp:cNvPr id="0" name=""/>
        <dsp:cNvSpPr/>
      </dsp:nvSpPr>
      <dsp:spPr>
        <a:xfrm>
          <a:off x="50003" y="2036546"/>
          <a:ext cx="2896214" cy="2632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50003" y="2036546"/>
        <a:ext cx="2896214" cy="263292"/>
      </dsp:txXfrm>
    </dsp:sp>
    <dsp:sp modelId="{26C82B22-53F2-4D68-8695-A4671313BD19}">
      <dsp:nvSpPr>
        <dsp:cNvPr id="0" name=""/>
        <dsp:cNvSpPr/>
      </dsp:nvSpPr>
      <dsp:spPr>
        <a:xfrm>
          <a:off x="50003" y="2299838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630B8558-462F-49C0-87DB-D14EFA598E8F}">
      <dsp:nvSpPr>
        <dsp:cNvPr id="0" name=""/>
        <dsp:cNvSpPr/>
      </dsp:nvSpPr>
      <dsp:spPr>
        <a:xfrm>
          <a:off x="457083" y="2299838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03E67B16-A7F1-4BCE-9F0E-1A692BB671B8}">
      <dsp:nvSpPr>
        <dsp:cNvPr id="0" name=""/>
        <dsp:cNvSpPr/>
      </dsp:nvSpPr>
      <dsp:spPr>
        <a:xfrm>
          <a:off x="864483" y="2299838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2F3B3EA7-795B-4D7D-942B-15A7063BBA92}">
      <dsp:nvSpPr>
        <dsp:cNvPr id="0" name=""/>
        <dsp:cNvSpPr/>
      </dsp:nvSpPr>
      <dsp:spPr>
        <a:xfrm>
          <a:off x="1271562" y="2299838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C0E1CA2B-A0ED-4B46-9F23-74EDBFB8F2C2}">
      <dsp:nvSpPr>
        <dsp:cNvPr id="0" name=""/>
        <dsp:cNvSpPr/>
      </dsp:nvSpPr>
      <dsp:spPr>
        <a:xfrm>
          <a:off x="1678963" y="2299838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350114A5-CADC-4278-A495-641806145066}">
      <dsp:nvSpPr>
        <dsp:cNvPr id="0" name=""/>
        <dsp:cNvSpPr/>
      </dsp:nvSpPr>
      <dsp:spPr>
        <a:xfrm>
          <a:off x="2086042" y="2299838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8B78B4CF-802C-4607-8D25-413A7812F174}">
      <dsp:nvSpPr>
        <dsp:cNvPr id="0" name=""/>
        <dsp:cNvSpPr/>
      </dsp:nvSpPr>
      <dsp:spPr>
        <a:xfrm>
          <a:off x="2493443" y="2299838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8800C16D-3BD0-44FF-91EB-C25C5D5AA60B}">
      <dsp:nvSpPr>
        <dsp:cNvPr id="0" name=""/>
        <dsp:cNvSpPr/>
      </dsp:nvSpPr>
      <dsp:spPr>
        <a:xfrm>
          <a:off x="50003" y="2353471"/>
          <a:ext cx="2933865" cy="4290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Отсыпка и </a:t>
          </a:r>
          <a:r>
            <a:rPr lang="ru-RU" sz="1700" kern="1200" dirty="0" err="1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грейдирование</a:t>
          </a:r>
          <a:r>
            <a:rPr lang="ru-RU" sz="1700" kern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 дорог</a:t>
          </a:r>
          <a:endParaRPr lang="ru-RU" sz="1700" kern="1200" dirty="0"/>
        </a:p>
      </dsp:txBody>
      <dsp:txXfrm>
        <a:off x="50003" y="2353471"/>
        <a:ext cx="2933865" cy="429068"/>
      </dsp:txXfrm>
    </dsp:sp>
    <dsp:sp modelId="{EEBDA046-2355-4B9A-8C6C-6C0A0F58D8A2}">
      <dsp:nvSpPr>
        <dsp:cNvPr id="0" name=""/>
        <dsp:cNvSpPr/>
      </dsp:nvSpPr>
      <dsp:spPr>
        <a:xfrm>
          <a:off x="50003" y="2915962"/>
          <a:ext cx="2896214" cy="2632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4770" tIns="64770" rIns="64770" bIns="64770" numCol="1" spcCol="1270" anchor="b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50003" y="2915962"/>
        <a:ext cx="2896214" cy="263292"/>
      </dsp:txXfrm>
    </dsp:sp>
    <dsp:sp modelId="{C0148A6A-50DF-4EFA-8B28-75DA117B4E0C}">
      <dsp:nvSpPr>
        <dsp:cNvPr id="0" name=""/>
        <dsp:cNvSpPr/>
      </dsp:nvSpPr>
      <dsp:spPr>
        <a:xfrm>
          <a:off x="50003" y="3179254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85D0AEE8-766E-4EF1-93B4-62744A1AE502}">
      <dsp:nvSpPr>
        <dsp:cNvPr id="0" name=""/>
        <dsp:cNvSpPr/>
      </dsp:nvSpPr>
      <dsp:spPr>
        <a:xfrm>
          <a:off x="457083" y="3179254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C3808981-02B4-4F45-8D5F-AA93A873B67D}">
      <dsp:nvSpPr>
        <dsp:cNvPr id="0" name=""/>
        <dsp:cNvSpPr/>
      </dsp:nvSpPr>
      <dsp:spPr>
        <a:xfrm>
          <a:off x="864483" y="3179254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F562BE79-C604-433C-9E37-1DC310D1C60A}">
      <dsp:nvSpPr>
        <dsp:cNvPr id="0" name=""/>
        <dsp:cNvSpPr/>
      </dsp:nvSpPr>
      <dsp:spPr>
        <a:xfrm>
          <a:off x="1271562" y="3179254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5FBC7D86-A37E-469F-9969-09DAECA97839}">
      <dsp:nvSpPr>
        <dsp:cNvPr id="0" name=""/>
        <dsp:cNvSpPr/>
      </dsp:nvSpPr>
      <dsp:spPr>
        <a:xfrm>
          <a:off x="1678963" y="3179254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1E80B406-493D-43F8-8B25-0DDF2D089744}">
      <dsp:nvSpPr>
        <dsp:cNvPr id="0" name=""/>
        <dsp:cNvSpPr/>
      </dsp:nvSpPr>
      <dsp:spPr>
        <a:xfrm>
          <a:off x="2086042" y="3179254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5B1A0809-CBE4-46A4-BC12-E6CDAD16F1F7}">
      <dsp:nvSpPr>
        <dsp:cNvPr id="0" name=""/>
        <dsp:cNvSpPr/>
      </dsp:nvSpPr>
      <dsp:spPr>
        <a:xfrm>
          <a:off x="2493443" y="3179254"/>
          <a:ext cx="677714" cy="536336"/>
        </a:xfrm>
        <a:prstGeom prst="chevron">
          <a:avLst>
            <a:gd name="adj" fmla="val 70610"/>
          </a:avLst>
        </a:prstGeom>
        <a:solidFill>
          <a:schemeClr val="accent6"/>
        </a:solidFill>
        <a:ln w="19050" cap="flat" cmpd="sng" algn="ctr">
          <a:solidFill>
            <a:schemeClr val="lt1"/>
          </a:solidFill>
          <a:prstDash val="solid"/>
          <a:miter lim="800000"/>
        </a:ln>
        <a:effectLst/>
      </dsp:spPr>
      <dsp:style>
        <a:lnRef idx="3">
          <a:schemeClr val="lt1"/>
        </a:lnRef>
        <a:fillRef idx="1">
          <a:schemeClr val="accent6"/>
        </a:fillRef>
        <a:effectRef idx="1">
          <a:schemeClr val="accent6"/>
        </a:effectRef>
        <a:fontRef idx="minor">
          <a:schemeClr val="lt1"/>
        </a:fontRef>
      </dsp:style>
    </dsp:sp>
    <dsp:sp modelId="{33CBC7A8-8889-4CE7-88EB-363F00470EAA}">
      <dsp:nvSpPr>
        <dsp:cNvPr id="0" name=""/>
        <dsp:cNvSpPr/>
      </dsp:nvSpPr>
      <dsp:spPr>
        <a:xfrm>
          <a:off x="50003" y="3232888"/>
          <a:ext cx="2933865" cy="429068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rPr>
            <a:t>Ямочный ремонт дорог </a:t>
          </a:r>
          <a:endParaRPr lang="ru-RU" sz="1700" kern="1200" dirty="0"/>
        </a:p>
      </dsp:txBody>
      <dsp:txXfrm>
        <a:off x="50003" y="3232888"/>
        <a:ext cx="2933865" cy="429068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36C15ED-764C-4822-822A-22566C7649C4}">
      <dsp:nvSpPr>
        <dsp:cNvPr id="0" name=""/>
        <dsp:cNvSpPr/>
      </dsp:nvSpPr>
      <dsp:spPr>
        <a:xfrm>
          <a:off x="533416" y="528340"/>
          <a:ext cx="4162708" cy="1278791"/>
        </a:xfrm>
        <a:prstGeom prst="rect">
          <a:avLst/>
        </a:prstGeom>
        <a:solidFill>
          <a:srgbClr val="99CCFF"/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3321" tIns="68580" rIns="68580" bIns="68580" numCol="1" spcCol="1270" anchor="ctr" anchorCtr="0">
          <a:noAutofit/>
        </a:bodyPr>
        <a:lstStyle/>
        <a:p>
          <a:pPr lvl="0" algn="l" defTabSz="77787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50" kern="1200" dirty="0"/>
            <a:t>Единовременная социальная выплата на приобретение жилья–2 вдовы участников войны, 1 ветеран боевых действий</a:t>
          </a:r>
        </a:p>
      </dsp:txBody>
      <dsp:txXfrm>
        <a:off x="533416" y="528340"/>
        <a:ext cx="4162708" cy="1278791"/>
      </dsp:txXfrm>
    </dsp:sp>
    <dsp:sp modelId="{BCFD1589-93E7-40B0-AFFE-1C7AFD19AF63}">
      <dsp:nvSpPr>
        <dsp:cNvPr id="0" name=""/>
        <dsp:cNvSpPr/>
      </dsp:nvSpPr>
      <dsp:spPr>
        <a:xfrm>
          <a:off x="0" y="500200"/>
          <a:ext cx="1232553" cy="969799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8873FD-DF00-46AD-9EAA-70486A6DBB0F}">
      <dsp:nvSpPr>
        <dsp:cNvPr id="0" name=""/>
        <dsp:cNvSpPr/>
      </dsp:nvSpPr>
      <dsp:spPr>
        <a:xfrm>
          <a:off x="473559" y="2098919"/>
          <a:ext cx="4222565" cy="1049769"/>
        </a:xfrm>
        <a:prstGeom prst="rect">
          <a:avLst/>
        </a:prstGeom>
        <a:solidFill>
          <a:srgbClr val="99CCFF"/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3321" tIns="68580" rIns="68580" bIns="68580" numCol="1" spcCol="1270" anchor="ctr" anchorCtr="0">
          <a:noAutofit/>
        </a:bodyPr>
        <a:lstStyle/>
        <a:p>
          <a:pPr marL="92075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/>
            <a:t>Социальная выплата на приобретение жилья –                                3 многодетные семьи</a:t>
          </a:r>
        </a:p>
      </dsp:txBody>
      <dsp:txXfrm>
        <a:off x="473559" y="2098919"/>
        <a:ext cx="4222565" cy="1049769"/>
      </dsp:txXfrm>
    </dsp:sp>
    <dsp:sp modelId="{023EAC17-318E-45A9-8D34-7B16E88396AD}">
      <dsp:nvSpPr>
        <dsp:cNvPr id="0" name=""/>
        <dsp:cNvSpPr/>
      </dsp:nvSpPr>
      <dsp:spPr>
        <a:xfrm>
          <a:off x="0" y="1953685"/>
          <a:ext cx="1232573" cy="969814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7#1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AccentList">
  <dgm:title val=""/>
  <dgm:desc val=""/>
  <dgm:catLst>
    <dgm:cat type="list" pri="16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/>
      <dgm:chPref/>
      <dgm:dir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refType="primFontSz" refFor="des" refForName="childtext" op="gte"/>
      <dgm:constr type="w" for="ch" forName="composite" refType="w"/>
      <dgm:constr type="h" for="ch" forName="composite" refType="h"/>
      <dgm:constr type="w" for="ch" forName="parallelogramComposite" refType="w"/>
      <dgm:constr type="h" for="ch" forName="parallelogramComposite" refType="h"/>
      <dgm:constr type="w" for="ch" forName="parenttextcomposite" refType="w" fact="0.9"/>
      <dgm:constr type="h" for="ch" forName="parenttextcomposite" refType="h" fact="0.6"/>
      <dgm:constr type="h" for="ch" forName="sibTrans" refType="h" refFor="ch" refForName="composite" op="equ" fact="0.02"/>
      <dgm:constr type="h" for="ch" forName="sibTrans" op="equ"/>
    </dgm:constrLst>
    <dgm:forEach name="nodesForEach" axis="ch" ptType="node">
      <dgm:layoutNode name="parenttextcomposite">
        <dgm:alg type="composite">
          <dgm:param type="ar" val="11"/>
        </dgm:alg>
        <dgm:shape xmlns:r="http://schemas.openxmlformats.org/officeDocument/2006/relationships" r:blip="">
          <dgm:adjLst/>
        </dgm:shape>
        <dgm:constrLst>
          <dgm:constr type="h" for="ch" forName="parenttext" refType="h"/>
          <dgm:constr type="w" for="ch" forName="parenttext" refType="w"/>
        </dgm:constrLst>
        <dgm:layoutNode name="parenttext" styleLbl="revTx">
          <dgm:varLst>
            <dgm:chMax/>
            <dgm:chPref val="2"/>
            <dgm:bulletEnabled val="1"/>
          </dgm:varLst>
          <dgm:choose name="Name4">
            <dgm:if name="Name5" func="var" arg="dir" op="equ" val="norm">
              <dgm:alg type="tx">
                <dgm:param type="parTxLTRAlign" val="l"/>
                <dgm:param type="txAnchorVert" val="b"/>
              </dgm:alg>
            </dgm:if>
            <dgm:else name="Name6">
              <dgm:alg type="tx">
                <dgm:param type="parTxLTRAlign" val="r"/>
                <dgm:param type="txAnchorVert" val="b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choose name="Name7">
        <dgm:if name="Name8" axis="ch" ptType="node" func="cnt" op="gte" val="1">
          <dgm:layoutNode name="composite">
            <dgm:alg type="composite">
              <dgm:param type="ar" val="6"/>
            </dgm:alg>
            <dgm:shape xmlns:r="http://schemas.openxmlformats.org/officeDocument/2006/relationships" r:blip="">
              <dgm:adjLst/>
            </dgm:shape>
            <dgm:choose name="Name9">
              <dgm:if name="Name10" func="var" arg="dir" op="equ" val="norm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301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if>
              <dgm:else name="Name11">
                <dgm:constrLst>
                  <dgm:constr type="l" for="ch" forName="chevron1" refType="w" fact="0.0301"/>
                  <dgm:constr type="t" for="ch" forName="chevron1" refType="h" fact="0"/>
                  <dgm:constr type="w" for="ch" forName="chevron1" refType="w" fact="0.2106"/>
                  <dgm:constr type="h" for="ch" forName="chevron1" refType="h"/>
                  <dgm:constr type="l" for="ch" forName="chevron2" refType="w" fact="0.1566"/>
                  <dgm:constr type="t" for="ch" forName="chevron2" refType="h" fact="0"/>
                  <dgm:constr type="w" for="ch" forName="chevron2" refType="w" fact="0.2106"/>
                  <dgm:constr type="h" for="ch" forName="chevron2" refType="h"/>
                  <dgm:constr type="l" for="ch" forName="chevron3" refType="w" fact="0.2832"/>
                  <dgm:constr type="t" for="ch" forName="chevron3" refType="h" fact="0"/>
                  <dgm:constr type="w" for="ch" forName="chevron3" refType="w" fact="0.2106"/>
                  <dgm:constr type="h" for="ch" forName="chevron3" refType="h"/>
                  <dgm:constr type="l" for="ch" forName="chevron4" refType="w" fact="0.4097"/>
                  <dgm:constr type="t" for="ch" forName="chevron4" refType="h" fact="0"/>
                  <dgm:constr type="w" for="ch" forName="chevron4" refType="w" fact="0.2106"/>
                  <dgm:constr type="h" for="ch" forName="chevron4" refType="h"/>
                  <dgm:constr type="l" for="ch" forName="chevron5" refType="w" fact="0.5363"/>
                  <dgm:constr type="t" for="ch" forName="chevron5" refType="h" fact="0"/>
                  <dgm:constr type="w" for="ch" forName="chevron5" refType="w" fact="0.2106"/>
                  <dgm:constr type="h" for="ch" forName="chevron5" refType="h"/>
                  <dgm:constr type="l" for="ch" forName="chevron6" refType="w" fact="0.6628"/>
                  <dgm:constr type="t" for="ch" forName="chevron6" refType="h" fact="0"/>
                  <dgm:constr type="w" for="ch" forName="chevron6" refType="w" fact="0.2106"/>
                  <dgm:constr type="h" for="ch" forName="chevron6" refType="h"/>
                  <dgm:constr type="l" for="ch" forName="chevron7" refType="w" fact="0.7894"/>
                  <dgm:constr type="t" for="ch" forName="chevron7" refType="h" fact="0"/>
                  <dgm:constr type="w" for="ch" forName="chevron7" refType="w" fact="0.2106"/>
                  <dgm:constr type="h" for="ch" forName="chevron7" refType="h"/>
                  <dgm:constr type="l" for="ch" forName="childtext" refType="w" fact="0.0883"/>
                  <dgm:constr type="t" for="ch" forName="childtext" refType="h" fact="0.1"/>
                  <dgm:constr type="w" for="ch" forName="childtext" refType="w" fact="0.9117"/>
                  <dgm:constr type="h" for="ch" forName="childtext" refType="h" fact="0.8"/>
                </dgm:constrLst>
              </dgm:else>
            </dgm:choose>
            <dgm:ruleLst/>
            <dgm:layoutNode name="chevron1" styleLbl="alignNode1">
              <dgm:alg type="sp"/>
              <dgm:choose name="Name12">
                <dgm:if name="Name13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4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2" styleLbl="alignNode1">
              <dgm:alg type="sp"/>
              <dgm:choose name="Name15">
                <dgm:if name="Name16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17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3" styleLbl="alignNode1">
              <dgm:alg type="sp"/>
              <dgm:choose name="Name18">
                <dgm:if name="Name19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0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4" styleLbl="alignNode1">
              <dgm:alg type="sp"/>
              <dgm:choose name="Name21">
                <dgm:if name="Name22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3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5" styleLbl="alignNode1">
              <dgm:alg type="sp"/>
              <dgm:choose name="Name24">
                <dgm:if name="Name25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6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6" styleLbl="alignNode1">
              <dgm:alg type="sp"/>
              <dgm:choose name="Name27">
                <dgm:if name="Name28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29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evron7" styleLbl="alignNode1">
              <dgm:alg type="sp"/>
              <dgm:choose name="Name30">
                <dgm:if name="Name31" func="var" arg="dir" op="equ" val="norm">
                  <dgm:shape xmlns:r="http://schemas.openxmlformats.org/officeDocument/2006/relationships" type="chevron" r:blip="">
                    <dgm:adjLst>
                      <dgm:adj idx="1" val="0.7061"/>
                    </dgm:adjLst>
                  </dgm:shape>
                </dgm:if>
                <dgm:else name="Name32">
                  <dgm:shape xmlns:r="http://schemas.openxmlformats.org/officeDocument/2006/relationships" rot="180" type="chevron" r:blip="">
                    <dgm:adjLst>
                      <dgm:adj idx="1" val="0.7061"/>
                    </dgm:adjLst>
                  </dgm:shape>
                </dgm:else>
              </dgm:choose>
              <dgm:presOf/>
            </dgm:layoutNode>
            <dgm:layoutNode name="childtext" styleLbl="solidFgAcc1">
              <dgm:varLst>
                <dgm:chMax/>
                <dgm:chPref val="0"/>
                <dgm:bulletEnabled val="1"/>
              </dgm:varLst>
              <dgm:choose name="Name33">
                <dgm:if name="Name34" func="var" arg="dir" op="equ" val="norm">
                  <dgm:alg type="tx">
                    <dgm:param type="parTxLTRAlign" val="l"/>
                    <dgm:param type="txAnchorVertCh" val="t"/>
                  </dgm:alg>
                </dgm:if>
                <dgm:else name="Name35">
                  <dgm:alg type="tx">
                    <dgm:param type="parTxLTRAlign" val="r"/>
                    <dgm:param type="shpTxLTRAlignCh" val="r"/>
                    <dgm:param type="txAnchorVertCh" val="t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lMarg" refType="primFontSz" fact="0.2"/>
                <dgm:constr type="rMarg" refType="primFontSz" fact="0.2"/>
                <dgm:constr type="tMarg" refType="primFontSz" fact="0.2"/>
                <dgm:constr type="bMarg" refType="primFontSz" fact="0.2"/>
              </dgm:constrLst>
              <dgm:ruleLst>
                <dgm:rule type="primFontSz" val="5" fact="NaN" max="NaN"/>
              </dgm:ruleLst>
            </dgm:layoutNode>
          </dgm:layoutNode>
        </dgm:if>
        <dgm:else name="Name36">
          <dgm:layoutNode name="parallelogramComposite">
            <dgm:alg type="composite">
              <dgm:param type="ar" val="50"/>
            </dgm:alg>
            <dgm:shape xmlns:r="http://schemas.openxmlformats.org/officeDocument/2006/relationships" r:blip="">
              <dgm:adjLst/>
            </dgm:shape>
            <dgm:constrLst>
              <dgm:constr type="l" for="ch" forName="parallelogram1" refType="w" fact="0"/>
              <dgm:constr type="t" for="ch" forName="parallelogram1" refType="h" fact="0"/>
              <dgm:constr type="w" for="ch" forName="parallelogram1" refType="w" fact="0.12"/>
              <dgm:constr type="h" for="ch" forName="parallelogram1" refType="h"/>
              <dgm:constr type="l" for="ch" forName="parallelogram2" refType="w" fact="0.127"/>
              <dgm:constr type="t" for="ch" forName="parallelogram2" refType="h" fact="0"/>
              <dgm:constr type="w" for="ch" forName="parallelogram2" refType="w" fact="0.12"/>
              <dgm:constr type="h" for="ch" forName="parallelogram2" refType="h"/>
              <dgm:constr type="l" for="ch" forName="parallelogram3" refType="w" fact="0.254"/>
              <dgm:constr type="t" for="ch" forName="parallelogram3" refType="h" fact="0"/>
              <dgm:constr type="w" for="ch" forName="parallelogram3" refType="w" fact="0.12"/>
              <dgm:constr type="h" for="ch" forName="parallelogram3" refType="h"/>
              <dgm:constr type="l" for="ch" forName="parallelogram4" refType="w" fact="0.381"/>
              <dgm:constr type="t" for="ch" forName="parallelogram4" refType="h" fact="0"/>
              <dgm:constr type="w" for="ch" forName="parallelogram4" refType="w" fact="0.12"/>
              <dgm:constr type="h" for="ch" forName="parallelogram4" refType="h"/>
              <dgm:constr type="l" for="ch" forName="parallelogram5" refType="w" fact="0.508"/>
              <dgm:constr type="t" for="ch" forName="parallelogram5" refType="h" fact="0"/>
              <dgm:constr type="w" for="ch" forName="parallelogram5" refType="w" fact="0.12"/>
              <dgm:constr type="h" for="ch" forName="parallelogram5" refType="h"/>
              <dgm:constr type="l" for="ch" forName="parallelogram6" refType="w" fact="0.635"/>
              <dgm:constr type="t" for="ch" forName="parallelogram6" refType="h" fact="0"/>
              <dgm:constr type="w" for="ch" forName="parallelogram6" refType="w" fact="0.12"/>
              <dgm:constr type="h" for="ch" forName="parallelogram6" refType="h"/>
              <dgm:constr type="l" for="ch" forName="parallelogram7" refType="w" fact="0.762"/>
              <dgm:constr type="t" for="ch" forName="parallelogram7" refType="h" fact="0"/>
              <dgm:constr type="w" for="ch" forName="parallelogram7" refType="w" fact="0.12"/>
              <dgm:constr type="h" for="ch" forName="parallelogram7" refType="h"/>
            </dgm:constrLst>
            <dgm:ruleLst/>
            <dgm:layoutNode name="parallelogram1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2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3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4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5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6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  <dgm:layoutNode name="parallelogram7" styleLbl="alignNode1">
              <dgm:alg type="sp"/>
              <dgm:shape xmlns:r="http://schemas.openxmlformats.org/officeDocument/2006/relationships" type="parallelogram" r:blip="">
                <dgm:adjLst>
                  <dgm:adj idx="1" val="1.4084"/>
                </dgm:adjLst>
              </dgm:shape>
              <dgm:presOf/>
            </dgm:layoutNode>
          </dgm:layoutNode>
        </dgm:else>
      </dgm:choos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98BE77-B52D-4EB2-A759-212E9EF085AC}" type="datetimeFigureOut">
              <a:rPr lang="ru-RU" smtClean="0"/>
              <a:pPr/>
              <a:t>30.05.2018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824F98-A821-448E-B4E6-7F0302BE4A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63969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1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4178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10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300675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11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158527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12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4032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13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15591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14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991661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15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362325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16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160131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17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04694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24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974879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25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808934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2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07352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26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7784006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27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9971451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28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61220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29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55045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30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0922414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31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64283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32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4781330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33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178373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34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317850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35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0735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53676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36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054270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37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03129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38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0114245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39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816525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40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795230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41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895438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42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974747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43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239707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44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943751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47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376046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4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880348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5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68036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6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158111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7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9691659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8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728923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-225425" y="808038"/>
            <a:ext cx="7188200" cy="40433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6758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/>
          </a:p>
        </p:txBody>
      </p:sp>
      <p:sp>
        <p:nvSpPr>
          <p:cNvPr id="6758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DF3CC10F-1164-4EEA-8727-DB8BE7742E5E}" type="slidenum">
              <a:rPr lang="ru-RU" altLang="ru-RU" sz="1200" smtClean="0">
                <a:solidFill>
                  <a:prstClr val="black"/>
                </a:solidFill>
              </a:rPr>
              <a:pPr eaLnBrk="1" hangingPunct="1"/>
              <a:t>9</a:t>
            </a:fld>
            <a:endParaRPr lang="ru-RU" altLang="ru-RU" sz="12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9882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2563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569032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0255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2FAE62-BEEE-4602-84BA-6C143B434087}" type="slidenum">
              <a:rPr lang="ru-RU" altLang="ru-RU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 alt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4632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63871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686741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906375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1800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62710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0095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184572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23187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15330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blipFill>
            <a:blip r:embed="rId2" cstate="email"/>
            <a:stretch>
              <a:fillRect/>
            </a:stretch>
          </a:blip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501148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832684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421117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869011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86775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49" y="458951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177861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162257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640555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792045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452565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3314533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0649995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152040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312066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8790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5027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49721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30551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97236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42778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00"/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288464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4" r:id="rId1"/>
    <p:sldLayoutId id="2147483795" r:id="rId2"/>
    <p:sldLayoutId id="2147483796" r:id="rId3"/>
    <p:sldLayoutId id="2147483797" r:id="rId4"/>
    <p:sldLayoutId id="2147483798" r:id="rId5"/>
    <p:sldLayoutId id="2147483799" r:id="rId6"/>
    <p:sldLayoutId id="2147483800" r:id="rId7"/>
    <p:sldLayoutId id="2147483801" r:id="rId8"/>
    <p:sldLayoutId id="2147483802" r:id="rId9"/>
    <p:sldLayoutId id="2147483803" r:id="rId10"/>
    <p:sldLayoutId id="2147483804" r:id="rId11"/>
    <p:sldLayoutId id="214748380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pPr defTabSz="457200"/>
            <a:fld id="{96DFF08F-DC6B-4601-B491-B0F83F6DD2D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5/30/2018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pPr defTabSz="457200"/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pPr defTabSz="457200"/>
            <a:fld id="{4FAB73BC-B049-4115-A692-8D63A059BFB8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defTabSz="457200"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3626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  <p:sldLayoutId id="2147483812" r:id="rId6"/>
    <p:sldLayoutId id="2147483813" r:id="rId7"/>
    <p:sldLayoutId id="2147483814" r:id="rId8"/>
    <p:sldLayoutId id="2147483815" r:id="rId9"/>
    <p:sldLayoutId id="2147483816" r:id="rId10"/>
    <p:sldLayoutId id="2147483817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4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50AB12-BAD8-40FC-97D2-8E45F30A3A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30.05.2018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40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40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CC614-CA9E-42EC-8245-529A9E6B7F42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97274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9" r:id="rId1"/>
    <p:sldLayoutId id="2147483820" r:id="rId2"/>
    <p:sldLayoutId id="2147483821" r:id="rId3"/>
    <p:sldLayoutId id="2147483822" r:id="rId4"/>
    <p:sldLayoutId id="2147483823" r:id="rId5"/>
    <p:sldLayoutId id="2147483824" r:id="rId6"/>
    <p:sldLayoutId id="2147483825" r:id="rId7"/>
    <p:sldLayoutId id="2147483826" r:id="rId8"/>
    <p:sldLayoutId id="2147483827" r:id="rId9"/>
    <p:sldLayoutId id="2147483828" r:id="rId10"/>
    <p:sldLayoutId id="214748382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7.pn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7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chart" Target="../charts/chart4.xml"/><Relationship Id="rId5" Type="http://schemas.openxmlformats.org/officeDocument/2006/relationships/chart" Target="../charts/chart3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7.pn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2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6.png"/><Relationship Id="rId4" Type="http://schemas.openxmlformats.org/officeDocument/2006/relationships/image" Target="../media/image41.png"/><Relationship Id="rId9" Type="http://schemas.openxmlformats.org/officeDocument/2006/relationships/image" Target="../media/image4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openxmlformats.org/officeDocument/2006/relationships/image" Target="../media/image48.png"/><Relationship Id="rId7" Type="http://schemas.openxmlformats.org/officeDocument/2006/relationships/diagramColors" Target="../diagrams/colors4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5" Type="http://schemas.openxmlformats.org/officeDocument/2006/relationships/diagramLayout" Target="../diagrams/layout4.xml"/><Relationship Id="rId4" Type="http://schemas.openxmlformats.org/officeDocument/2006/relationships/diagramData" Target="../diagrams/data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image" Target="../media/image51.jpeg"/><Relationship Id="rId18" Type="http://schemas.microsoft.com/office/2007/relationships/diagramDrawing" Target="../diagrams/drawing6.xml"/><Relationship Id="rId3" Type="http://schemas.openxmlformats.org/officeDocument/2006/relationships/image" Target="../media/image48.png"/><Relationship Id="rId7" Type="http://schemas.openxmlformats.org/officeDocument/2006/relationships/diagramColors" Target="../diagrams/colors5.xml"/><Relationship Id="rId12" Type="http://schemas.openxmlformats.org/officeDocument/2006/relationships/image" Target="../media/image50.jpeg"/><Relationship Id="rId17" Type="http://schemas.microsoft.com/office/2007/relationships/diagramDrawing" Target="../diagrams/drawing5.xml"/><Relationship Id="rId2" Type="http://schemas.openxmlformats.org/officeDocument/2006/relationships/image" Target="../media/image47.png"/><Relationship Id="rId16" Type="http://schemas.openxmlformats.org/officeDocument/2006/relationships/image" Target="../media/image54.pn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5.xml"/><Relationship Id="rId11" Type="http://schemas.openxmlformats.org/officeDocument/2006/relationships/diagramColors" Target="../diagrams/colors6.xml"/><Relationship Id="rId5" Type="http://schemas.openxmlformats.org/officeDocument/2006/relationships/diagramLayout" Target="../diagrams/layout5.xml"/><Relationship Id="rId15" Type="http://schemas.openxmlformats.org/officeDocument/2006/relationships/image" Target="../media/image53.png"/><Relationship Id="rId10" Type="http://schemas.openxmlformats.org/officeDocument/2006/relationships/diagramQuickStyle" Target="../diagrams/quickStyle6.xml"/><Relationship Id="rId4" Type="http://schemas.openxmlformats.org/officeDocument/2006/relationships/diagramData" Target="../diagrams/data5.xml"/><Relationship Id="rId9" Type="http://schemas.openxmlformats.org/officeDocument/2006/relationships/diagramLayout" Target="../diagrams/layout6.xml"/><Relationship Id="rId14" Type="http://schemas.openxmlformats.org/officeDocument/2006/relationships/image" Target="../media/image5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47.png"/><Relationship Id="rId7" Type="http://schemas.openxmlformats.org/officeDocument/2006/relationships/image" Target="../media/image5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6.png"/><Relationship Id="rId5" Type="http://schemas.openxmlformats.org/officeDocument/2006/relationships/chart" Target="../charts/chart5.xml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7.xml"/><Relationship Id="rId13" Type="http://schemas.microsoft.com/office/2007/relationships/diagramDrawing" Target="../diagrams/drawing7.xml"/><Relationship Id="rId3" Type="http://schemas.openxmlformats.org/officeDocument/2006/relationships/image" Target="../media/image47.png"/><Relationship Id="rId7" Type="http://schemas.openxmlformats.org/officeDocument/2006/relationships/diagramQuickStyle" Target="../diagrams/quickStyle7.xml"/><Relationship Id="rId12" Type="http://schemas.openxmlformats.org/officeDocument/2006/relationships/image" Target="../media/image62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7.xml"/><Relationship Id="rId11" Type="http://schemas.openxmlformats.org/officeDocument/2006/relationships/image" Target="../media/image61.jpeg"/><Relationship Id="rId5" Type="http://schemas.openxmlformats.org/officeDocument/2006/relationships/diagramData" Target="../diagrams/data7.xml"/><Relationship Id="rId10" Type="http://schemas.openxmlformats.org/officeDocument/2006/relationships/image" Target="../media/image48.png"/><Relationship Id="rId4" Type="http://schemas.openxmlformats.org/officeDocument/2006/relationships/image" Target="../media/image59.jpeg"/><Relationship Id="rId9" Type="http://schemas.openxmlformats.org/officeDocument/2006/relationships/image" Target="../media/image60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8.xml"/><Relationship Id="rId13" Type="http://schemas.openxmlformats.org/officeDocument/2006/relationships/image" Target="../media/image67.jpeg"/><Relationship Id="rId3" Type="http://schemas.openxmlformats.org/officeDocument/2006/relationships/image" Target="../media/image47.png"/><Relationship Id="rId7" Type="http://schemas.openxmlformats.org/officeDocument/2006/relationships/diagramQuickStyle" Target="../diagrams/quickStyle8.xml"/><Relationship Id="rId12" Type="http://schemas.openxmlformats.org/officeDocument/2006/relationships/image" Target="../media/image6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8.xml"/><Relationship Id="rId11" Type="http://schemas.openxmlformats.org/officeDocument/2006/relationships/image" Target="../media/image65.jpeg"/><Relationship Id="rId5" Type="http://schemas.openxmlformats.org/officeDocument/2006/relationships/diagramData" Target="../diagrams/data8.xml"/><Relationship Id="rId10" Type="http://schemas.openxmlformats.org/officeDocument/2006/relationships/image" Target="../media/image64.jpeg"/><Relationship Id="rId4" Type="http://schemas.openxmlformats.org/officeDocument/2006/relationships/image" Target="../media/image48.png"/><Relationship Id="rId9" Type="http://schemas.openxmlformats.org/officeDocument/2006/relationships/image" Target="../media/image63.jpeg"/><Relationship Id="rId14" Type="http://schemas.microsoft.com/office/2007/relationships/diagramDrawing" Target="../diagrams/drawing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8.jpeg"/><Relationship Id="rId4" Type="http://schemas.openxmlformats.org/officeDocument/2006/relationships/image" Target="../media/image4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9.xml"/><Relationship Id="rId13" Type="http://schemas.openxmlformats.org/officeDocument/2006/relationships/diagramColors" Target="../diagrams/colors10.xml"/><Relationship Id="rId3" Type="http://schemas.openxmlformats.org/officeDocument/2006/relationships/image" Target="../media/image47.png"/><Relationship Id="rId7" Type="http://schemas.openxmlformats.org/officeDocument/2006/relationships/diagramQuickStyle" Target="../diagrams/quickStyle9.xml"/><Relationship Id="rId12" Type="http://schemas.openxmlformats.org/officeDocument/2006/relationships/diagramQuickStyle" Target="../diagrams/quickStyle10.xml"/><Relationship Id="rId2" Type="http://schemas.openxmlformats.org/officeDocument/2006/relationships/notesSlide" Target="../notesSlides/notesSlide22.xml"/><Relationship Id="rId16" Type="http://schemas.microsoft.com/office/2007/relationships/diagramDrawing" Target="../diagrams/drawing9.xml"/><Relationship Id="rId1" Type="http://schemas.openxmlformats.org/officeDocument/2006/relationships/slideLayout" Target="../slideLayouts/slideLayout1.xml"/><Relationship Id="rId6" Type="http://schemas.openxmlformats.org/officeDocument/2006/relationships/diagramLayout" Target="../diagrams/layout9.xml"/><Relationship Id="rId11" Type="http://schemas.openxmlformats.org/officeDocument/2006/relationships/diagramLayout" Target="../diagrams/layout10.xml"/><Relationship Id="rId5" Type="http://schemas.openxmlformats.org/officeDocument/2006/relationships/diagramData" Target="../diagrams/data9.xml"/><Relationship Id="rId15" Type="http://schemas.microsoft.com/office/2007/relationships/diagramDrawing" Target="../diagrams/drawing10.xml"/><Relationship Id="rId10" Type="http://schemas.openxmlformats.org/officeDocument/2006/relationships/diagramData" Target="../diagrams/data10.xml"/><Relationship Id="rId4" Type="http://schemas.openxmlformats.org/officeDocument/2006/relationships/image" Target="../media/image48.png"/><Relationship Id="rId9" Type="http://schemas.openxmlformats.org/officeDocument/2006/relationships/image" Target="../media/image7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7.png"/><Relationship Id="rId5" Type="http://schemas.openxmlformats.org/officeDocument/2006/relationships/image" Target="../media/image48.png"/><Relationship Id="rId4" Type="http://schemas.openxmlformats.org/officeDocument/2006/relationships/image" Target="../media/image7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9.png"/><Relationship Id="rId5" Type="http://schemas.openxmlformats.org/officeDocument/2006/relationships/image" Target="../media/image78.jpeg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3" Type="http://schemas.openxmlformats.org/officeDocument/2006/relationships/image" Target="../media/image47.png"/><Relationship Id="rId7" Type="http://schemas.openxmlformats.org/officeDocument/2006/relationships/image" Target="../media/image8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2.png"/><Relationship Id="rId5" Type="http://schemas.openxmlformats.org/officeDocument/2006/relationships/image" Target="../media/image81.jpeg"/><Relationship Id="rId4" Type="http://schemas.openxmlformats.org/officeDocument/2006/relationships/image" Target="../media/image48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jpeg"/><Relationship Id="rId3" Type="http://schemas.openxmlformats.org/officeDocument/2006/relationships/image" Target="../media/image47.png"/><Relationship Id="rId7" Type="http://schemas.openxmlformats.org/officeDocument/2006/relationships/image" Target="../media/image87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jpeg"/><Relationship Id="rId5" Type="http://schemas.openxmlformats.org/officeDocument/2006/relationships/image" Target="../media/image85.jpeg"/><Relationship Id="rId4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9.png"/><Relationship Id="rId4" Type="http://schemas.openxmlformats.org/officeDocument/2006/relationships/image" Target="../media/image4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1.jpeg"/><Relationship Id="rId5" Type="http://schemas.openxmlformats.org/officeDocument/2006/relationships/image" Target="../media/image90.png"/><Relationship Id="rId4" Type="http://schemas.openxmlformats.org/officeDocument/2006/relationships/image" Target="../media/image4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2.png"/><Relationship Id="rId4" Type="http://schemas.openxmlformats.org/officeDocument/2006/relationships/image" Target="../media/image4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4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5.jpeg"/><Relationship Id="rId4" Type="http://schemas.openxmlformats.org/officeDocument/2006/relationships/image" Target="../media/image48.png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3" Type="http://schemas.openxmlformats.org/officeDocument/2006/relationships/image" Target="../media/image47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5" Type="http://schemas.openxmlformats.org/officeDocument/2006/relationships/image" Target="../media/image48.png"/><Relationship Id="rId4" Type="http://schemas.openxmlformats.org/officeDocument/2006/relationships/image" Target="../media/image96.png"/><Relationship Id="rId9" Type="http://schemas.openxmlformats.org/officeDocument/2006/relationships/image" Target="../media/image10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03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4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06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5.png"/><Relationship Id="rId5" Type="http://schemas.openxmlformats.org/officeDocument/2006/relationships/image" Target="../media/image104.png"/><Relationship Id="rId4" Type="http://schemas.openxmlformats.org/officeDocument/2006/relationships/image" Target="../media/image4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109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8.png"/><Relationship Id="rId5" Type="http://schemas.openxmlformats.org/officeDocument/2006/relationships/image" Target="../media/image107.jpeg"/><Relationship Id="rId4" Type="http://schemas.openxmlformats.org/officeDocument/2006/relationships/image" Target="../media/image4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0.png"/><Relationship Id="rId4" Type="http://schemas.openxmlformats.org/officeDocument/2006/relationships/image" Target="../media/image48.png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47.png"/><Relationship Id="rId7" Type="http://schemas.openxmlformats.org/officeDocument/2006/relationships/image" Target="../media/image11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2.png"/><Relationship Id="rId5" Type="http://schemas.openxmlformats.org/officeDocument/2006/relationships/image" Target="../media/image111.jpeg"/><Relationship Id="rId10" Type="http://schemas.openxmlformats.org/officeDocument/2006/relationships/image" Target="../media/image116.png"/><Relationship Id="rId4" Type="http://schemas.openxmlformats.org/officeDocument/2006/relationships/image" Target="../media/image48.png"/><Relationship Id="rId9" Type="http://schemas.openxmlformats.org/officeDocument/2006/relationships/image" Target="../media/image115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9.jpeg"/><Relationship Id="rId5" Type="http://schemas.openxmlformats.org/officeDocument/2006/relationships/image" Target="../media/image48.png"/><Relationship Id="rId4" Type="http://schemas.openxmlformats.org/officeDocument/2006/relationships/image" Target="../media/image118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jpeg"/><Relationship Id="rId1" Type="http://schemas.openxmlformats.org/officeDocument/2006/relationships/slideLayout" Target="../slideLayouts/slideLayout2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10" Type="http://schemas.microsoft.com/office/2007/relationships/diagramDrawing" Target="../diagrams/drawing1.xml"/><Relationship Id="rId4" Type="http://schemas.openxmlformats.org/officeDocument/2006/relationships/diagramData" Target="../diagrams/data1.xml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diagramColors" Target="../diagrams/colors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diagramQuickStyle" Target="../diagrams/quickStyle2.xml"/><Relationship Id="rId11" Type="http://schemas.microsoft.com/office/2007/relationships/diagramDrawing" Target="../diagrams/drawing2.xml"/><Relationship Id="rId5" Type="http://schemas.openxmlformats.org/officeDocument/2006/relationships/diagramLayout" Target="../diagrams/layout2.xml"/><Relationship Id="rId10" Type="http://schemas.openxmlformats.org/officeDocument/2006/relationships/image" Target="../media/image19.png"/><Relationship Id="rId4" Type="http://schemas.openxmlformats.org/officeDocument/2006/relationships/diagramData" Target="../diagrams/data2.xml"/><Relationship Id="rId9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7.png"/><Relationship Id="rId7" Type="http://schemas.openxmlformats.org/officeDocument/2006/relationships/image" Target="../media/image2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69574" y="272760"/>
            <a:ext cx="8170607" cy="6015853"/>
          </a:xfrm>
          <a:prstGeom prst="rect">
            <a:avLst/>
          </a:prstGeom>
        </p:spPr>
      </p:pic>
      <p:sp>
        <p:nvSpPr>
          <p:cNvPr id="8195" name="WordArt 7"/>
          <p:cNvSpPr>
            <a:spLocks noChangeArrowheads="1" noChangeShapeType="1" noTextEdit="1"/>
          </p:cNvSpPr>
          <p:nvPr/>
        </p:nvSpPr>
        <p:spPr bwMode="auto">
          <a:xfrm>
            <a:off x="1828800" y="999896"/>
            <a:ext cx="9555061" cy="3689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9"/>
              </a:avLst>
            </a:prstTxWarp>
          </a:bodyPr>
          <a:lstStyle/>
          <a:p>
            <a:pPr algn="ctr"/>
            <a:r>
              <a:rPr lang="ru-RU" sz="3600" b="1" kern="1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 Black"/>
              </a:rPr>
              <a:t>Отчет </a:t>
            </a:r>
          </a:p>
          <a:p>
            <a:pPr algn="ctr"/>
            <a:r>
              <a:rPr lang="ru-RU" sz="3600" b="1" kern="1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 Black"/>
              </a:rPr>
              <a:t>главы Крапивинского муниципального района</a:t>
            </a:r>
          </a:p>
          <a:p>
            <a:pPr algn="ctr"/>
            <a:r>
              <a:rPr lang="ru-RU" sz="3600" b="1" kern="1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 Black"/>
              </a:rPr>
              <a:t>Т.Х. </a:t>
            </a:r>
            <a:r>
              <a:rPr lang="ru-RU" sz="3600" b="1" kern="10" dirty="0" err="1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 Black"/>
              </a:rPr>
              <a:t>Биккулова</a:t>
            </a:r>
            <a:r>
              <a:rPr lang="ru-RU" sz="3600" b="1" kern="1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 Black"/>
              </a:rPr>
              <a:t> </a:t>
            </a:r>
          </a:p>
          <a:p>
            <a:pPr algn="ctr"/>
            <a:r>
              <a:rPr lang="ru-RU" sz="3600" b="1" kern="1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 Black"/>
              </a:rPr>
              <a:t>о результатах деятельности</a:t>
            </a:r>
          </a:p>
          <a:p>
            <a:pPr algn="ctr"/>
            <a:r>
              <a:rPr lang="ru-RU" sz="3600" b="1" kern="10" dirty="0">
                <a:ln w="9525">
                  <a:solidFill>
                    <a:prstClr val="white"/>
                  </a:solidFill>
                  <a:prstDash val="solid"/>
                </a:ln>
                <a:solidFill>
                  <a:srgbClr val="4472C4"/>
                </a:solidFill>
                <a:effectLst>
                  <a:outerShdw blurRad="12700" dist="38100" dir="2700000" algn="tl" rotWithShape="0">
                    <a:srgbClr val="4472C4">
                      <a:lumMod val="60000"/>
                      <a:lumOff val="40000"/>
                    </a:srgbClr>
                  </a:outerShdw>
                </a:effectLst>
                <a:latin typeface="Arial Black"/>
              </a:rPr>
              <a:t>за 2017 год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502088" y="6504057"/>
            <a:ext cx="1905578" cy="3539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1700" b="1" dirty="0">
                <a:ln w="9525">
                  <a:solidFill>
                    <a:srgbClr val="0070C0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12700" dist="38100" dir="2700000" algn="tl" rotWithShape="0">
                    <a:prstClr val="white">
                      <a:lumMod val="50000"/>
                    </a:prstClr>
                  </a:outerShdw>
                </a:effectLst>
                <a:latin typeface="Arial Black" panose="020B0A04020102020204" pitchFamily="34" charset="0"/>
              </a:rPr>
              <a:t>2018 г.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662" y="0"/>
            <a:ext cx="1127027" cy="1670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629406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Поддержка и развитие предпринимательства</a:t>
            </a:r>
          </a:p>
        </p:txBody>
      </p:sp>
      <p:graphicFrame>
        <p:nvGraphicFramePr>
          <p:cNvPr id="6" name="Схема 5"/>
          <p:cNvGraphicFramePr/>
          <p:nvPr>
            <p:extLst/>
          </p:nvPr>
        </p:nvGraphicFramePr>
        <p:xfrm>
          <a:off x="6563579" y="1775360"/>
          <a:ext cx="5353969" cy="40662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7" name="Скругленный прямоугольник 6"/>
          <p:cNvSpPr/>
          <p:nvPr/>
        </p:nvSpPr>
        <p:spPr>
          <a:xfrm>
            <a:off x="1120877" y="3774558"/>
            <a:ext cx="4461540" cy="702343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defTabSz="457200">
              <a:buFont typeface="Wingdings" pitchFamily="2" charset="2"/>
              <a:buChar char="Ø"/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45,5 % - доля торговли и общественного питания 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1202" y="1382043"/>
            <a:ext cx="4461540" cy="84952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defTabSz="457200">
              <a:buFont typeface="Wingdings" pitchFamily="2" charset="2"/>
              <a:buChar char="Ø"/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Осуществляют деятельность 536 субъектов малого и среднего предпринимательства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52945" y="2541555"/>
            <a:ext cx="4461540" cy="849524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defTabSz="457200">
              <a:buFont typeface="Wingdings" pitchFamily="2" charset="2"/>
              <a:buChar char="Ø"/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В сфере малого  и среднего предпринимательства занято                         более 4 </a:t>
            </a:r>
            <a:r>
              <a:rPr lang="ru-RU" altLang="ru-RU" sz="16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тыс.человек</a:t>
            </a:r>
            <a:endParaRPr lang="ru-RU" sz="1600" dirty="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99798" y="1382043"/>
            <a:ext cx="25907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457200">
              <a:defRPr/>
            </a:pPr>
            <a:r>
              <a:rPr lang="ru-RU" altLang="ru-RU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Виды поддержки:</a:t>
            </a:r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496808" y="4860380"/>
            <a:ext cx="4746676" cy="890577"/>
          </a:xfrm>
          <a:prstGeom prst="round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marL="285750" indent="-285750" defTabSz="457200">
              <a:buFont typeface="Wingdings" pitchFamily="2" charset="2"/>
              <a:buChar char="Ø"/>
              <a:defRPr/>
            </a:pPr>
            <a:r>
              <a:rPr lang="ru-RU" altLang="ru-RU" sz="1600" b="1" dirty="0">
                <a:solidFill>
                  <a:prstClr val="white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</a:rPr>
              <a:t>За 2012-2017гг финансовую поддержку получили 70 субъектов на сумму 24,6млн.руб.</a:t>
            </a:r>
            <a:endParaRPr lang="ru-RU" sz="16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779803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Инвестиционная деятельность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881691" y="921457"/>
            <a:ext cx="10846117" cy="11645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>
                <a:srgbClr val="FFFF00"/>
              </a:buClr>
              <a:buFont typeface="Wingdings" panose="05000000000000000000" pitchFamily="2" charset="2"/>
              <a:buChar char="Ø"/>
              <a:defRPr/>
            </a:pPr>
            <a:r>
              <a:rPr lang="ru-RU" altLang="ru-RU" sz="1900" b="1" dirty="0">
                <a:solidFill>
                  <a:prstClr val="white"/>
                </a:solidFill>
                <a:latin typeface="Verdana"/>
              </a:rPr>
              <a:t>Объем инвестиций в основной капитал за 2017 год –339,5 </a:t>
            </a:r>
            <a:r>
              <a:rPr lang="ru-RU" altLang="ru-RU" sz="1900" b="1" dirty="0" err="1">
                <a:solidFill>
                  <a:prstClr val="white"/>
                </a:solidFill>
                <a:latin typeface="Verdana"/>
              </a:rPr>
              <a:t>млн.рублей</a:t>
            </a:r>
            <a:r>
              <a:rPr lang="ru-RU" altLang="ru-RU" sz="1900" b="1" dirty="0">
                <a:solidFill>
                  <a:prstClr val="white"/>
                </a:solidFill>
                <a:latin typeface="Verdana"/>
              </a:rPr>
              <a:t>                         (120,1 % к предыдущему году в сопоставимых ценах)</a:t>
            </a:r>
          </a:p>
        </p:txBody>
      </p:sp>
      <p:graphicFrame>
        <p:nvGraphicFramePr>
          <p:cNvPr id="4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00165107"/>
              </p:ext>
            </p:extLst>
          </p:nvPr>
        </p:nvGraphicFramePr>
        <p:xfrm>
          <a:off x="6096001" y="1946748"/>
          <a:ext cx="5910470" cy="36456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xmlns="" val="1127740022"/>
              </p:ext>
            </p:extLst>
          </p:nvPr>
        </p:nvGraphicFramePr>
        <p:xfrm>
          <a:off x="185530" y="1969941"/>
          <a:ext cx="6288754" cy="37385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xmlns="" val="41443252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Торговое обслуживание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 bwMode="auto">
          <a:xfrm>
            <a:off x="906859" y="907072"/>
            <a:ext cx="10703504" cy="827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>
                <a:srgbClr val="FFFF00"/>
              </a:buClr>
              <a:buFont typeface="Wingdings" panose="05000000000000000000" pitchFamily="2" charset="2"/>
              <a:buChar char="Ø"/>
              <a:defRPr/>
            </a:pPr>
            <a:r>
              <a:rPr lang="ru-RU" altLang="ru-RU" sz="2200" b="1" dirty="0">
                <a:solidFill>
                  <a:prstClr val="white"/>
                </a:solidFill>
                <a:latin typeface="Verdana"/>
              </a:rPr>
              <a:t>Обеспеченность торговыми площадями по Крапивинскому району – 480кв.метров на 1000 жителей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1202" y="4127995"/>
            <a:ext cx="575598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Clr>
                <a:srgbClr val="FFFF00"/>
              </a:buClr>
              <a:buFont typeface="Wingdings" panose="05000000000000000000" pitchFamily="2" charset="2"/>
              <a:buChar char="Ø"/>
              <a:defRPr/>
            </a:pPr>
            <a:r>
              <a:rPr lang="ru-RU" altLang="ru-RU" sz="2200" b="1" dirty="0">
                <a:solidFill>
                  <a:prstClr val="white"/>
                </a:solidFill>
              </a:rPr>
              <a:t>Оборот розничной торговли за 2017 год  - 1115 млн. рублей, что в товарной массе – 95,7 % к уровню 2016 года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60848" y="1789866"/>
            <a:ext cx="2583809" cy="17195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174923" y="1786344"/>
            <a:ext cx="2812145" cy="172307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317334" y="1789866"/>
            <a:ext cx="2807399" cy="172311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454999" y="1789866"/>
            <a:ext cx="2280932" cy="172599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20211" y="4127995"/>
            <a:ext cx="4227421" cy="2231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2967897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115" y="4707057"/>
            <a:ext cx="3275826" cy="21183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6" y="209596"/>
            <a:ext cx="8123791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Общественное питание, оказание платных услуг населению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 bwMode="auto">
          <a:xfrm>
            <a:off x="868472" y="766285"/>
            <a:ext cx="6530617" cy="901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SzPct val="75000"/>
              <a:buFont typeface="Wingdings" panose="05000000000000000000" pitchFamily="2" charset="2"/>
              <a:buChar char="p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75000"/>
              <a:buFont typeface="Wingdings" panose="05000000000000000000" pitchFamily="2" charset="2"/>
              <a:buChar char="n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p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2"/>
              </a:buClr>
              <a:buFont typeface="Wingdings" panose="05000000000000000000" pitchFamily="2" charset="2"/>
              <a:buChar char="§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SzPct val="80000"/>
              <a:buFont typeface="Wingdings" panose="05000000000000000000" pitchFamily="2" charset="2"/>
              <a:buChar char="§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Clr>
                <a:srgbClr val="FFFF00"/>
              </a:buClr>
              <a:buFont typeface="Wingdings" panose="05000000000000000000" pitchFamily="2" charset="2"/>
              <a:buChar char="Ø"/>
              <a:defRPr/>
            </a:pPr>
            <a:r>
              <a:rPr lang="ru-RU" altLang="ru-RU" sz="2200" b="1" dirty="0">
                <a:solidFill>
                  <a:prstClr val="white"/>
                </a:solidFill>
              </a:rPr>
              <a:t>Общедоступная сеть предприятий общественного питания – 11 объектов</a:t>
            </a:r>
          </a:p>
          <a:p>
            <a:pPr lvl="1" eaLnBrk="1" hangingPunct="1">
              <a:buClr>
                <a:srgbClr val="FFFF00"/>
              </a:buClr>
              <a:buFont typeface="Wingdings" panose="05000000000000000000" pitchFamily="2" charset="2"/>
              <a:buChar char="Ø"/>
              <a:defRPr/>
            </a:pPr>
            <a:endParaRPr lang="ru-RU" altLang="ru-RU" sz="1800" dirty="0">
              <a:solidFill>
                <a:prstClr val="white"/>
              </a:solidFill>
              <a:latin typeface="Verdana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xmlns="" val="1010356794"/>
              </p:ext>
            </p:extLst>
          </p:nvPr>
        </p:nvGraphicFramePr>
        <p:xfrm>
          <a:off x="6594503" y="1966299"/>
          <a:ext cx="5512904" cy="3686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2" name="Диаграмма 11"/>
          <p:cNvGraphicFramePr/>
          <p:nvPr>
            <p:extLst>
              <p:ext uri="{D42A27DB-BD31-4B8C-83A1-F6EECF244321}">
                <p14:modId xmlns:p14="http://schemas.microsoft.com/office/powerpoint/2010/main" xmlns="" val="3246119017"/>
              </p:ext>
            </p:extLst>
          </p:nvPr>
        </p:nvGraphicFramePr>
        <p:xfrm>
          <a:off x="3284" y="1576444"/>
          <a:ext cx="6357760" cy="34717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xmlns="" val="18350561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Социально-экономическое сотрудничество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87250" y="859150"/>
            <a:ext cx="9817499" cy="1095485"/>
          </a:xfrm>
          <a:prstGeom prst="roundRect">
            <a:avLst/>
          </a:prstGeom>
          <a:solidFill>
            <a:srgbClr val="93E3FF"/>
          </a:solidFill>
          <a:ln w="28575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dirty="0">
                <a:solidFill>
                  <a:prstClr val="black"/>
                </a:solidFill>
              </a:rPr>
              <a:t>На 2017 год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</a:rPr>
              <a:t>заключено 206 соглашений о социально-экономическом сотрудничестве.</a:t>
            </a:r>
          </a:p>
          <a:p>
            <a:pPr algn="ctr"/>
            <a:r>
              <a:rPr lang="ru-RU" sz="2200" b="1" dirty="0">
                <a:solidFill>
                  <a:prstClr val="black"/>
                </a:solidFill>
              </a:rPr>
              <a:t>Освоено 8,2 млн. рублей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45631" y="2183322"/>
            <a:ext cx="3537082" cy="21255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4874780" y="2183322"/>
            <a:ext cx="2734034" cy="209075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51890" y="4439624"/>
            <a:ext cx="3177077" cy="210429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5631" y="4716528"/>
            <a:ext cx="3537082" cy="1989608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700882" y="2109800"/>
            <a:ext cx="3128086" cy="219590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8207" y="4397920"/>
            <a:ext cx="3827179" cy="21527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48542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55349" y="360727"/>
            <a:ext cx="11236651" cy="486561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91257">
                <a:srgbClr val="00CCFF"/>
              </a:gs>
              <a:gs pos="11000">
                <a:schemeClr val="accent5">
                  <a:lumMod val="0"/>
                  <a:lumOff val="100000"/>
                </a:schemeClr>
              </a:gs>
              <a:gs pos="100000">
                <a:srgbClr val="00B0F0"/>
              </a:gs>
            </a:gsLst>
            <a:lin ang="10800000" scaled="1"/>
            <a:tileRect/>
          </a:gradFill>
          <a:effectLst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76" y="41946"/>
            <a:ext cx="926684" cy="13735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77051" y="6488668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88192" y="360727"/>
            <a:ext cx="99801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spc="-100" dirty="0">
                <a:solidFill>
                  <a:prstClr val="black"/>
                </a:solidFill>
              </a:rPr>
              <a:t>Взаимодействие с органами государственной власти, гражданами и организациями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399965" y="2673206"/>
            <a:ext cx="95057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с надзорными органами в рамках мероприятий по обеспечению полноты и своевременности поступлений доходов в бюджет.</a:t>
            </a:r>
            <a:endParaRPr lang="ru-RU" sz="12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всех ведомств системы профилактики, образования, службы занятости, органов власти в рамках работы по обеспечению правопорядка, недопущению правонарушений, в том числе среди несовершеннолетних.</a:t>
            </a:r>
            <a:endParaRPr lang="ru-RU" sz="12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взаимодействие органов местного самоуправления с правоохранительными органами, пожарной охраной, службами жизнеобеспечения, транспортными предприятиями по вопросам безопасности населения. </a:t>
            </a:r>
            <a:endParaRPr lang="ru-RU" sz="12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316075" y="1166069"/>
            <a:ext cx="9941951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ü"/>
            </a:pPr>
            <a:r>
              <a:rPr lang="ru-RU" sz="22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Межведомственное взаимодействие реализуется посредством создания и работы межведомственных рабочих групп, комиссий, штабов, координационных советов, организации совместных рейдов.</a:t>
            </a:r>
          </a:p>
        </p:txBody>
      </p:sp>
    </p:spTree>
    <p:extLst>
      <p:ext uri="{BB962C8B-B14F-4D97-AF65-F5344CB8AC3E}">
        <p14:creationId xmlns:p14="http://schemas.microsoft.com/office/powerpoint/2010/main" xmlns="" val="3437144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/>
          <p:nvPr/>
        </p:nvSpPr>
        <p:spPr>
          <a:xfrm>
            <a:off x="955349" y="360727"/>
            <a:ext cx="11236651" cy="486561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91257">
                <a:srgbClr val="00CCFF"/>
              </a:gs>
              <a:gs pos="11000">
                <a:schemeClr val="accent5">
                  <a:lumMod val="0"/>
                  <a:lumOff val="100000"/>
                </a:schemeClr>
              </a:gs>
              <a:gs pos="100000">
                <a:srgbClr val="00B0F0"/>
              </a:gs>
            </a:gsLst>
            <a:lin ang="10800000" scaled="1"/>
            <a:tileRect/>
          </a:gradFill>
          <a:effectLst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76" y="41946"/>
            <a:ext cx="926684" cy="137356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877051" y="6488668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174460" y="354837"/>
            <a:ext cx="1076976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b="1" spc="-100" dirty="0">
                <a:solidFill>
                  <a:prstClr val="black"/>
                </a:solidFill>
              </a:rPr>
              <a:t>Обращения граждан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1210043" y="3578286"/>
            <a:ext cx="5129063" cy="320674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4716343" y="5516567"/>
            <a:ext cx="1622763" cy="121707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backgroundRemoval t="5684" b="89876" l="5684" r="898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717556" y="4295831"/>
            <a:ext cx="2019300" cy="177165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email"/>
          <a:srcRect/>
          <a:stretch/>
        </p:blipFill>
        <p:spPr>
          <a:xfrm>
            <a:off x="1371197" y="268451"/>
            <a:ext cx="707387" cy="671111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email"/>
          <a:stretch>
            <a:fillRect/>
          </a:stretch>
        </p:blipFill>
        <p:spPr>
          <a:xfrm>
            <a:off x="8896351" y="1286447"/>
            <a:ext cx="2642705" cy="3683212"/>
          </a:xfrm>
          <a:prstGeom prst="rect">
            <a:avLst/>
          </a:prstGeom>
        </p:spPr>
      </p:pic>
      <p:graphicFrame>
        <p:nvGraphicFramePr>
          <p:cNvPr id="18" name="Таблица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10215207"/>
              </p:ext>
            </p:extLst>
          </p:nvPr>
        </p:nvGraphicFramePr>
        <p:xfrm>
          <a:off x="1210043" y="1009244"/>
          <a:ext cx="7525155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3192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4866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695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7504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84627">
                <a:tc>
                  <a:txBody>
                    <a:bodyPr/>
                    <a:lstStyle/>
                    <a:p>
                      <a:r>
                        <a:rPr lang="ru-RU" sz="2000" dirty="0"/>
                        <a:t>Поступило обращений от жителей</a:t>
                      </a:r>
                      <a:r>
                        <a:rPr lang="ru-RU" sz="2000" baseline="0" dirty="0"/>
                        <a:t> района: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2016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2017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 2017г к 2016г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90048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dirty="0"/>
                        <a:t>В администрацию Крапивинского муниципального района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420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-139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65331">
                <a:tc>
                  <a:txBody>
                    <a:bodyPr/>
                    <a:lstStyle/>
                    <a:p>
                      <a:r>
                        <a:rPr lang="ru-RU" sz="2000" dirty="0"/>
                        <a:t>В Администрацию Кемеровской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125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79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-46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8713">
                <a:tc>
                  <a:txBody>
                    <a:bodyPr/>
                    <a:lstStyle/>
                    <a:p>
                      <a:r>
                        <a:rPr lang="ru-RU" sz="2000" dirty="0"/>
                        <a:t>В адрес Президента РФ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65795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955349" y="360727"/>
            <a:ext cx="11236651" cy="486561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0"/>
                  <a:lumOff val="100000"/>
                </a:schemeClr>
              </a:gs>
              <a:gs pos="91257">
                <a:srgbClr val="00CCFF"/>
              </a:gs>
              <a:gs pos="11000">
                <a:schemeClr val="accent5">
                  <a:lumMod val="0"/>
                  <a:lumOff val="100000"/>
                </a:schemeClr>
              </a:gs>
              <a:gs pos="100000">
                <a:srgbClr val="00B0F0"/>
              </a:gs>
            </a:gsLst>
            <a:lin ang="10800000" scaled="1"/>
            <a:tileRect/>
          </a:gradFill>
          <a:effectLst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77051" y="6488668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20645" y="1325461"/>
            <a:ext cx="5100506" cy="709481"/>
          </a:xfrm>
          <a:prstGeom prst="roundRect">
            <a:avLst>
              <a:gd name="adj" fmla="val 19354"/>
            </a:avLst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prstClr val="black"/>
                </a:solidFill>
              </a:rPr>
              <a:t>Правотворчество органов местного самоуправления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988192" y="360727"/>
            <a:ext cx="9980103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spc="-100" dirty="0">
                <a:solidFill>
                  <a:prstClr val="black"/>
                </a:solidFill>
              </a:rPr>
              <a:t>Правотворческая инициатива администрации Крапивинского муниципального района</a:t>
            </a:r>
          </a:p>
        </p:txBody>
      </p:sp>
      <p:sp>
        <p:nvSpPr>
          <p:cNvPr id="9" name="Стрелка вниз 8"/>
          <p:cNvSpPr/>
          <p:nvPr/>
        </p:nvSpPr>
        <p:spPr>
          <a:xfrm>
            <a:off x="3398443" y="2131911"/>
            <a:ext cx="1753299" cy="48545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white"/>
                </a:solidFill>
              </a:rPr>
              <a:t>ЭТО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880035" y="2714334"/>
            <a:ext cx="4639111" cy="3009431"/>
          </a:xfrm>
          <a:prstGeom prst="roundRect">
            <a:avLst>
              <a:gd name="adj" fmla="val 19354"/>
            </a:avLst>
          </a:prstGeom>
          <a:solidFill>
            <a:srgbClr val="33CCFF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prstClr val="black"/>
                </a:solidFill>
              </a:rPr>
              <a:t>Право представительных органов местного самоуправления и должностных лиц муниципальных образований принимать нормативные правовые акты по вопросам местного значения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407479" y="2374638"/>
            <a:ext cx="3836067" cy="2717479"/>
          </a:xfrm>
          <a:prstGeom prst="roundRect">
            <a:avLst>
              <a:gd name="adj" fmla="val 19354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prstClr val="black"/>
                </a:solidFill>
              </a:rPr>
              <a:t>На рассмотрение Совета народных депутатов Крапивинского муниципального района представлено </a:t>
            </a:r>
          </a:p>
          <a:p>
            <a:pPr algn="ctr"/>
            <a:r>
              <a:rPr lang="ru-RU" sz="2200" b="1" i="1" dirty="0">
                <a:solidFill>
                  <a:prstClr val="black"/>
                </a:solidFill>
              </a:rPr>
              <a:t>27 проектов решений</a:t>
            </a:r>
          </a:p>
          <a:p>
            <a:pPr algn="ctr"/>
            <a:r>
              <a:rPr lang="ru-RU" sz="2200" b="1" i="1" dirty="0">
                <a:solidFill>
                  <a:prstClr val="black"/>
                </a:solidFill>
              </a:rPr>
              <a:t>по вопросам местного значения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7776" y="41946"/>
            <a:ext cx="926684" cy="1373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11940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930" y="266804"/>
            <a:ext cx="10515600" cy="73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2900" b="1" dirty="0"/>
              <a:t>Исполнение бюджета муниципального района, осуществление контроля за его исполнением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44377208"/>
              </p:ext>
            </p:extLst>
          </p:nvPr>
        </p:nvGraphicFramePr>
        <p:xfrm>
          <a:off x="397565" y="1201771"/>
          <a:ext cx="11476383" cy="5316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96347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86855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83242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811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26551">
                <a:tc>
                  <a:txBody>
                    <a:bodyPr/>
                    <a:lstStyle/>
                    <a:p>
                      <a:endParaRPr lang="ru-RU" sz="1400" dirty="0">
                        <a:effectLst/>
                        <a:latin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2016г (</a:t>
                      </a:r>
                      <a:r>
                        <a:rPr lang="ru-RU" sz="1800" dirty="0" err="1">
                          <a:effectLst/>
                        </a:rPr>
                        <a:t>млн.руб</a:t>
                      </a:r>
                      <a:r>
                        <a:rPr lang="ru-RU" sz="1800" dirty="0">
                          <a:effectLst/>
                        </a:rPr>
                        <a:t>.)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2017г (</a:t>
                      </a:r>
                      <a:r>
                        <a:rPr lang="ru-RU" sz="1800" dirty="0" err="1">
                          <a:effectLst/>
                        </a:rPr>
                        <a:t>млн.руб</a:t>
                      </a:r>
                      <a:r>
                        <a:rPr lang="ru-RU" sz="1800" dirty="0">
                          <a:effectLst/>
                        </a:rPr>
                        <a:t>.)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2017г к 2016г, %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Районный бюджет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Доходы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890,6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1016,9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114,2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Расходы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893,2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1006,4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112,7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Дефицит (профицит)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-2,6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+ 10,5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 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Налоговые и неналоговые доходы, в том числе: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114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122,5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107,4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НДФЛ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62,4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66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105,8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6393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Доходы, получаемые в виде арендной платы за земельные участки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24,6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26,6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107,9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246393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Доходы от продажи земельных участков, реализации имущества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8,6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9,2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107,1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Прочие неналоговые доходы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4,1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6,1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148,4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Бюджеты поселений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 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Доходы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132,4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146,7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110,8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Расходы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132,4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145,6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110,0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Налоговые и неналоговые доходы, в том числе: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37,3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37,6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101,0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НДФЛ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10,9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11,6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107,0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Земельный налог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7,1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8,8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123,9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Налог на имущество физических лиц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1,3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2,2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166,9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223069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500" dirty="0">
                          <a:effectLst/>
                        </a:rPr>
                        <a:t>Арендная плата за землю</a:t>
                      </a:r>
                      <a:endParaRPr lang="ru-RU" sz="15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1,1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1,3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113,8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6206" marR="46206" marT="0" marB="0"/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43495" y="6539002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324165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8930" y="206531"/>
            <a:ext cx="11543070" cy="73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2900" b="1" dirty="0"/>
              <a:t>Выравнивание уровня бюджетной обеспеченности поселений, входящих в состав муниципального района, за счет средств бюджета муниципального района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43495" y="6539002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057013" y="2146507"/>
            <a:ext cx="5100506" cy="511728"/>
          </a:xfrm>
          <a:prstGeom prst="roundRect">
            <a:avLst>
              <a:gd name="adj" fmla="val 19354"/>
            </a:avLst>
          </a:prstGeom>
          <a:solidFill>
            <a:srgbClr val="D4F2FC"/>
          </a:solidFill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200" b="1" i="1" dirty="0">
                <a:solidFill>
                  <a:prstClr val="black"/>
                </a:solidFill>
              </a:rPr>
              <a:t>Межбюджетные трансферты</a:t>
            </a:r>
          </a:p>
        </p:txBody>
      </p:sp>
      <p:graphicFrame>
        <p:nvGraphicFramePr>
          <p:cNvPr id="4" name="Схема 3"/>
          <p:cNvGraphicFramePr/>
          <p:nvPr>
            <p:extLst/>
          </p:nvPr>
        </p:nvGraphicFramePr>
        <p:xfrm>
          <a:off x="368169" y="2279602"/>
          <a:ext cx="6538436" cy="42375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Равнобедренный треугольник 7"/>
          <p:cNvSpPr/>
          <p:nvPr/>
        </p:nvSpPr>
        <p:spPr>
          <a:xfrm rot="10800000">
            <a:off x="3439486" y="2763617"/>
            <a:ext cx="378264" cy="335560"/>
          </a:xfrm>
          <a:prstGeom prst="triangl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57013" y="1271684"/>
            <a:ext cx="493759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4472C4">
                    <a:lumMod val="75000"/>
                  </a:srgbClr>
                </a:solidFill>
              </a:rPr>
              <a:t>Формы межбюджетных трансфертов бюджетам поселений</a:t>
            </a:r>
          </a:p>
        </p:txBody>
      </p:sp>
      <p:sp>
        <p:nvSpPr>
          <p:cNvPr id="10" name="Выгнутая вверх стрелка 9"/>
          <p:cNvSpPr/>
          <p:nvPr/>
        </p:nvSpPr>
        <p:spPr>
          <a:xfrm>
            <a:off x="8198276" y="2279602"/>
            <a:ext cx="2817212" cy="1057013"/>
          </a:xfrm>
          <a:prstGeom prst="curvedDownArrow">
            <a:avLst>
              <a:gd name="adj1" fmla="val 43750"/>
              <a:gd name="adj2" fmla="val 82800"/>
              <a:gd name="adj3" fmla="val 242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198788" y="3337547"/>
            <a:ext cx="2030589" cy="1375793"/>
          </a:xfrm>
          <a:prstGeom prst="roundRect">
            <a:avLst/>
          </a:prstGeom>
          <a:solidFill>
            <a:srgbClr val="E0E0E0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Бюджет Крапивинского муниципального района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488750" y="3336615"/>
            <a:ext cx="2330741" cy="1375793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prstClr val="white"/>
                </a:solidFill>
              </a:rPr>
              <a:t>Бюджеты городских и сельских поселений Крапивинского муниципального района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733741" y="2578350"/>
            <a:ext cx="15100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4472C4">
                    <a:lumMod val="75000"/>
                  </a:srgbClr>
                </a:solidFill>
              </a:rPr>
              <a:t>109,1 млн. рублей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229378" y="1844287"/>
            <a:ext cx="15100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i="1" dirty="0">
                <a:solidFill>
                  <a:srgbClr val="4472C4">
                    <a:lumMod val="75000"/>
                  </a:srgbClr>
                </a:solidFill>
              </a:rPr>
              <a:t>2017 год</a:t>
            </a:r>
          </a:p>
        </p:txBody>
      </p:sp>
    </p:spTree>
    <p:extLst>
      <p:ext uri="{BB962C8B-B14F-4D97-AF65-F5344CB8AC3E}">
        <p14:creationId xmlns:p14="http://schemas.microsoft.com/office/powerpoint/2010/main" xmlns="" val="1426157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0662" y="0"/>
            <a:ext cx="1127027" cy="1670517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48450" y="583228"/>
            <a:ext cx="5110994" cy="511099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 rot="21071149">
            <a:off x="2415697" y="803540"/>
            <a:ext cx="3257903" cy="496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19068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5806" y="325797"/>
            <a:ext cx="11729884" cy="73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2900" b="1" dirty="0"/>
              <a:t>Муниципальные закупки</a:t>
            </a:r>
            <a:br>
              <a:rPr lang="ru-RU" sz="2900" b="1" dirty="0"/>
            </a:br>
            <a:endParaRPr lang="ru-RU" sz="29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843495" y="6539002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29812350"/>
              </p:ext>
            </p:extLst>
          </p:nvPr>
        </p:nvGraphicFramePr>
        <p:xfrm>
          <a:off x="766916" y="1158140"/>
          <a:ext cx="10735971" cy="3078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290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51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29184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2016 год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/>
                        <a:t>2017 год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/>
                        <a:t>Количество проведенных конкурентных процедур, ед.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186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193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/>
                        <a:t>   в том числе: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0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/>
                        <a:t>аукцион</a:t>
                      </a:r>
                      <a:r>
                        <a:rPr lang="ru-RU" sz="2000" b="1" baseline="0" dirty="0"/>
                        <a:t> в электронной форме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151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/>
                        <a:t>запрос котировок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35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70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/>
                        <a:t>Экономия от проведения конкурентных</a:t>
                      </a:r>
                      <a:r>
                        <a:rPr lang="ru-RU" sz="2000" b="1" baseline="0" dirty="0"/>
                        <a:t> процедур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14,2млн.руб.</a:t>
                      </a:r>
                    </a:p>
                    <a:p>
                      <a:pPr algn="ctr"/>
                      <a:r>
                        <a:rPr lang="ru-RU" sz="2000" b="1" dirty="0"/>
                        <a:t>13 %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18,7млн.руб.</a:t>
                      </a:r>
                    </a:p>
                    <a:p>
                      <a:pPr algn="ctr"/>
                      <a:r>
                        <a:rPr lang="ru-RU" sz="2000" b="1" dirty="0"/>
                        <a:t>19,8 %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b="1" dirty="0"/>
                        <a:t>Сумма </a:t>
                      </a:r>
                      <a:r>
                        <a:rPr lang="ru-RU" sz="2000" b="1" baseline="0" dirty="0"/>
                        <a:t>заключенных контрактов, </a:t>
                      </a:r>
                      <a:r>
                        <a:rPr lang="ru-RU" sz="2000" b="1" baseline="0" dirty="0" err="1"/>
                        <a:t>млн.руб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95,6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/>
                        <a:t>135,8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3647567" y="4428452"/>
            <a:ext cx="5290509" cy="211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94479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968" y="206531"/>
            <a:ext cx="11680722" cy="73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 </a:t>
            </a:r>
            <a:r>
              <a:rPr lang="ru-RU" sz="2900" b="1" dirty="0"/>
              <a:t>Владение, пользование и распоряжение имуществом, находящимся в муниципальной собственности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94968" y="1444951"/>
            <a:ext cx="11333527" cy="52121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</a:pPr>
            <a:r>
              <a:rPr lang="ru-RU" b="1" dirty="0">
                <a:solidFill>
                  <a:prstClr val="black"/>
                </a:solidFill>
              </a:rPr>
              <a:t>В 2017 году: </a:t>
            </a:r>
          </a:p>
          <a:p>
            <a:pPr marL="342900" lvl="1" indent="-342900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prstClr val="black"/>
                </a:solidFill>
              </a:rPr>
              <a:t>от распоряжения муниципальным имуществом </a:t>
            </a:r>
            <a:r>
              <a:rPr lang="ru-RU" sz="1900" b="1" dirty="0">
                <a:solidFill>
                  <a:prstClr val="black"/>
                </a:solidFill>
              </a:rPr>
              <a:t>получен доход в сумме  40,6 млн. рублей  </a:t>
            </a:r>
          </a:p>
          <a:p>
            <a:pPr marL="342900" lvl="1" indent="-342900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prstClr val="black"/>
                </a:solidFill>
              </a:rPr>
              <a:t>рассмотрено </a:t>
            </a:r>
            <a:r>
              <a:rPr lang="ru-RU" sz="1900" b="1" dirty="0">
                <a:solidFill>
                  <a:prstClr val="black"/>
                </a:solidFill>
              </a:rPr>
              <a:t>более 1500 обращений </a:t>
            </a:r>
            <a:r>
              <a:rPr lang="ru-RU" sz="1900" dirty="0">
                <a:solidFill>
                  <a:prstClr val="black"/>
                </a:solidFill>
              </a:rPr>
              <a:t>по вопросам земельных и имущественных правоотношений.</a:t>
            </a:r>
          </a:p>
          <a:p>
            <a:pPr marL="538163" lvl="2" indent="-265113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ru-RU" sz="1900" dirty="0">
                <a:solidFill>
                  <a:prstClr val="black"/>
                </a:solidFill>
              </a:rPr>
              <a:t>заключено 116 договоров аренды земельных участков на общую сумму 28 млн. рублей</a:t>
            </a:r>
          </a:p>
          <a:p>
            <a:pPr marL="538163" lvl="2" indent="-265113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ru-RU" sz="1900" dirty="0">
                <a:solidFill>
                  <a:prstClr val="black"/>
                </a:solidFill>
              </a:rPr>
              <a:t>предоставлено в собственность за плату 32 земельных участка на сумму 4,5 млн. рублей</a:t>
            </a:r>
          </a:p>
          <a:p>
            <a:pPr marL="538163" lvl="2" indent="-265113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ru-RU" sz="1900" dirty="0">
                <a:solidFill>
                  <a:prstClr val="black"/>
                </a:solidFill>
              </a:rPr>
              <a:t>утверждено 139 схем расположения земельных участков </a:t>
            </a:r>
          </a:p>
          <a:p>
            <a:pPr marL="538163" lvl="2" indent="-265113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ru-RU" sz="1900" dirty="0">
                <a:solidFill>
                  <a:prstClr val="black"/>
                </a:solidFill>
              </a:rPr>
              <a:t>предварительно согласовано предоставление 50 земельных участков</a:t>
            </a:r>
          </a:p>
          <a:p>
            <a:pPr marL="538163" lvl="2" indent="-265113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ru-RU" sz="1900" dirty="0">
                <a:solidFill>
                  <a:prstClr val="black"/>
                </a:solidFill>
              </a:rPr>
              <a:t>предоставлено 49 земельных участков в собственность бесплатно, в том числе многодетным семьям –      6 участков</a:t>
            </a:r>
          </a:p>
          <a:p>
            <a:pPr marL="538163" lvl="2" indent="-265113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ru-RU" sz="1900" dirty="0">
                <a:solidFill>
                  <a:prstClr val="black"/>
                </a:solidFill>
              </a:rPr>
              <a:t>выдано 46 разрешений на размещение объектов, свободных от прав третьих лиц без межевания земельных участков</a:t>
            </a:r>
          </a:p>
          <a:p>
            <a:pPr marL="538163" lvl="2" indent="-265113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Char char="•"/>
              <a:tabLst>
                <a:tab pos="538163" algn="l"/>
              </a:tabLst>
            </a:pPr>
            <a:r>
              <a:rPr lang="ru-RU" sz="1900" dirty="0">
                <a:solidFill>
                  <a:prstClr val="black"/>
                </a:solidFill>
              </a:rPr>
              <a:t>в безвозмездное пользование предоставлено 25 земельных участков, площадью до 2,5 гектаров                               из земель сельскохозяйственного назначения</a:t>
            </a:r>
          </a:p>
          <a:p>
            <a:pPr marL="342900" lvl="1" indent="-342900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prstClr val="black"/>
                </a:solidFill>
              </a:rPr>
              <a:t>по состоянию на 1 января 2018 года заключено 83 договора аренды муниципального имущества </a:t>
            </a:r>
          </a:p>
          <a:p>
            <a:pPr marL="342900" lvl="1" indent="-342900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prstClr val="black"/>
                </a:solidFill>
              </a:rPr>
              <a:t>в результате </a:t>
            </a:r>
            <a:r>
              <a:rPr lang="ru-RU" sz="1900" dirty="0" err="1">
                <a:solidFill>
                  <a:prstClr val="black"/>
                </a:solidFill>
              </a:rPr>
              <a:t>претензионно</a:t>
            </a:r>
            <a:r>
              <a:rPr lang="ru-RU" sz="1900" dirty="0">
                <a:solidFill>
                  <a:prstClr val="black"/>
                </a:solidFill>
              </a:rPr>
              <a:t> - исковой работы поступило </a:t>
            </a:r>
            <a:r>
              <a:rPr lang="ru-RU" sz="1900" b="1" dirty="0">
                <a:solidFill>
                  <a:prstClr val="black"/>
                </a:solidFill>
              </a:rPr>
              <a:t>3 млн. рублей </a:t>
            </a:r>
            <a:r>
              <a:rPr lang="ru-RU" sz="1900" dirty="0">
                <a:solidFill>
                  <a:prstClr val="black"/>
                </a:solidFill>
              </a:rPr>
              <a:t>задолженности</a:t>
            </a:r>
          </a:p>
          <a:p>
            <a:pPr marL="342900" lvl="1" indent="-342900" algn="just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1900" dirty="0">
                <a:solidFill>
                  <a:prstClr val="black"/>
                </a:solidFill>
              </a:rPr>
              <a:t>активно проводится работа по выявлению невостребованных земельных долей (паев)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65874" y="1108018"/>
            <a:ext cx="9487949" cy="39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1" indent="-342900">
              <a:lnSpc>
                <a:spcPct val="90000"/>
              </a:lnSpc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200" b="1" dirty="0">
                <a:solidFill>
                  <a:prstClr val="black"/>
                </a:solidFill>
              </a:rPr>
              <a:t>В муниципальной собственности находится 19792 объекта имущества </a:t>
            </a:r>
          </a:p>
        </p:txBody>
      </p:sp>
    </p:spTree>
    <p:extLst>
      <p:ext uri="{BB962C8B-B14F-4D97-AF65-F5344CB8AC3E}">
        <p14:creationId xmlns:p14="http://schemas.microsoft.com/office/powerpoint/2010/main" xmlns="" val="833083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5806" y="454543"/>
            <a:ext cx="11661057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Жилищно-коммунальное хозяйство</a:t>
            </a:r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xmlns="" val="3062857512"/>
              </p:ext>
            </p:extLst>
          </p:nvPr>
        </p:nvGraphicFramePr>
        <p:xfrm>
          <a:off x="597861" y="1077686"/>
          <a:ext cx="3818855" cy="41870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xmlns="" val="3677457824"/>
              </p:ext>
            </p:extLst>
          </p:nvPr>
        </p:nvGraphicFramePr>
        <p:xfrm>
          <a:off x="581245" y="4318770"/>
          <a:ext cx="3803840" cy="2589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843495" y="6539002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1265295" y="1142949"/>
            <a:ext cx="9883674" cy="756477"/>
          </a:xfrm>
          <a:prstGeom prst="roundRect">
            <a:avLst>
              <a:gd name="adj" fmla="val 19354"/>
            </a:avLst>
          </a:prstGeom>
          <a:noFill/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ts val="2000"/>
              </a:lnSpc>
            </a:pPr>
            <a:r>
              <a:rPr lang="ru-RU" sz="24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На модернизацию объектов </a:t>
            </a:r>
            <a:r>
              <a:rPr lang="ru-RU" sz="2400" b="1" dirty="0" err="1">
                <a:solidFill>
                  <a:prstClr val="black">
                    <a:lumMod val="95000"/>
                    <a:lumOff val="5000"/>
                  </a:prstClr>
                </a:solidFill>
              </a:rPr>
              <a:t>жилищно</a:t>
            </a:r>
            <a:r>
              <a:rPr lang="ru-RU" sz="24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 – коммунального хозяйства</a:t>
            </a:r>
          </a:p>
          <a:p>
            <a:pPr algn="ctr">
              <a:lnSpc>
                <a:spcPts val="2000"/>
              </a:lnSpc>
            </a:pPr>
            <a:r>
              <a:rPr lang="ru-RU" sz="24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 в 2017 году направлено 47 </a:t>
            </a:r>
            <a:r>
              <a:rPr lang="ru-RU" sz="2400" b="1" dirty="0" err="1">
                <a:solidFill>
                  <a:prstClr val="black">
                    <a:lumMod val="95000"/>
                    <a:lumOff val="5000"/>
                  </a:prstClr>
                </a:solidFill>
              </a:rPr>
              <a:t>млн.рублей</a:t>
            </a:r>
            <a:endParaRPr lang="ru-RU" sz="2400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635705" y="2058293"/>
            <a:ext cx="4415579" cy="188018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572"/>
          <a:stretch/>
        </p:blipFill>
        <p:spPr>
          <a:xfrm>
            <a:off x="4825387" y="4076686"/>
            <a:ext cx="4036216" cy="232051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373957" y="2041225"/>
            <a:ext cx="2438123" cy="1411144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5" cstate="email"/>
          <a:srcRect/>
          <a:stretch/>
        </p:blipFill>
        <p:spPr>
          <a:xfrm>
            <a:off x="9363292" y="3589293"/>
            <a:ext cx="2438123" cy="1487411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6" cstate="email"/>
          <a:stretch>
            <a:fillRect/>
          </a:stretch>
        </p:blipFill>
        <p:spPr>
          <a:xfrm>
            <a:off x="9438669" y="5206492"/>
            <a:ext cx="2362745" cy="119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4087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4968" y="206531"/>
            <a:ext cx="11680722" cy="736086"/>
          </a:xfrm>
        </p:spPr>
        <p:txBody>
          <a:bodyPr>
            <a:normAutofit/>
          </a:bodyPr>
          <a:lstStyle/>
          <a:p>
            <a:pPr algn="ctr"/>
            <a:r>
              <a:rPr lang="ru-RU" dirty="0"/>
              <a:t> </a:t>
            </a:r>
            <a:r>
              <a:rPr lang="ru-RU" sz="2900" b="1" dirty="0"/>
              <a:t>Передача объектов коммунального хозяйства в концессию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1150" y="1551749"/>
            <a:ext cx="6255210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4472C4">
                    <a:lumMod val="75000"/>
                  </a:srgbClr>
                </a:solidFill>
              </a:rPr>
              <a:t>В 2017 году заключено концессионное соглашение в отношении объектов теплоснабжения, находящихся в муниципальной собственности Крапивинского муниципального района:</a:t>
            </a:r>
          </a:p>
          <a:p>
            <a:pPr algn="ctr"/>
            <a:endParaRPr lang="ru-RU" sz="2200" b="1" dirty="0">
              <a:solidFill>
                <a:srgbClr val="4472C4">
                  <a:lumMod val="75000"/>
                </a:srgbClr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4472C4">
                    <a:lumMod val="75000"/>
                  </a:srgbClr>
                </a:solidFill>
              </a:rPr>
              <a:t>19 </a:t>
            </a:r>
            <a:r>
              <a:rPr lang="ru-RU" sz="2200" dirty="0" err="1">
                <a:solidFill>
                  <a:srgbClr val="4472C4">
                    <a:lumMod val="75000"/>
                  </a:srgbClr>
                </a:solidFill>
              </a:rPr>
              <a:t>теплосетевых</a:t>
            </a:r>
            <a:r>
              <a:rPr lang="ru-RU" sz="2200" dirty="0">
                <a:solidFill>
                  <a:srgbClr val="4472C4">
                    <a:lumMod val="75000"/>
                  </a:srgbClr>
                </a:solidFill>
              </a:rPr>
              <a:t> имущественных комплексов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4472C4">
                    <a:lumMod val="75000"/>
                  </a:srgbClr>
                </a:solidFill>
              </a:rPr>
              <a:t>11 котельных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4472C4">
                    <a:lumMod val="75000"/>
                  </a:srgbClr>
                </a:solidFill>
              </a:rPr>
              <a:t>7 тепловых сетей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4472C4">
                    <a:lumMod val="75000"/>
                  </a:srgbClr>
                </a:solidFill>
              </a:rPr>
              <a:t>оборудование котельных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84690" y="1551749"/>
            <a:ext cx="56457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rgbClr val="4472C4">
                    <a:lumMod val="75000"/>
                  </a:srgbClr>
                </a:solidFill>
              </a:rPr>
              <a:t>На 2018 год -  передача в концессию:</a:t>
            </a:r>
          </a:p>
          <a:p>
            <a:pPr algn="ctr"/>
            <a:endParaRPr lang="ru-RU" sz="2200" dirty="0">
              <a:solidFill>
                <a:srgbClr val="4472C4">
                  <a:lumMod val="75000"/>
                </a:srgbClr>
              </a:solidFill>
            </a:endParaRP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4472C4">
                    <a:lumMod val="75000"/>
                  </a:srgbClr>
                </a:solidFill>
              </a:rPr>
              <a:t>48 объектов водоснабжения</a:t>
            </a:r>
          </a:p>
          <a:p>
            <a:pPr marL="342900" indent="-342900" algn="ctr"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4472C4">
                    <a:lumMod val="75000"/>
                  </a:srgbClr>
                </a:solidFill>
              </a:rPr>
              <a:t> 11 объектов водоотведения </a:t>
            </a:r>
          </a:p>
        </p:txBody>
      </p:sp>
      <p:pic>
        <p:nvPicPr>
          <p:cNvPr id="7" name="Объект 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199148" y="3603502"/>
            <a:ext cx="4050487" cy="2491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6453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43495" y="6539002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66916" y="403026"/>
            <a:ext cx="1136708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600" b="1" dirty="0">
                <a:solidFill>
                  <a:prstClr val="black"/>
                </a:solidFill>
                <a:latin typeface="Calibri Light"/>
              </a:rPr>
              <a:t>Формирование комфортной городской среды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5347677" y="1987992"/>
            <a:ext cx="1618469" cy="1112982"/>
          </a:xfrm>
          <a:prstGeom prst="rightArrow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rgbClr val="8AB833"/>
                </a:solidFill>
                <a:prstDash val="solid"/>
              </a:ln>
              <a:solidFill>
                <a:srgbClr val="8AB833">
                  <a:lumMod val="40000"/>
                  <a:lumOff val="60000"/>
                </a:srgbClr>
              </a:solidFill>
            </a:endParaRPr>
          </a:p>
        </p:txBody>
      </p:sp>
      <p:graphicFrame>
        <p:nvGraphicFramePr>
          <p:cNvPr id="8" name="Объект 8"/>
          <p:cNvGraphicFramePr>
            <a:graphicFrameLocks/>
          </p:cNvGraphicFramePr>
          <p:nvPr>
            <p:extLst/>
          </p:nvPr>
        </p:nvGraphicFramePr>
        <p:xfrm>
          <a:off x="1939313" y="3971691"/>
          <a:ext cx="3408364" cy="27781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643237" y="4944457"/>
            <a:ext cx="20005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Финансирование 5,9 </a:t>
            </a:r>
            <a:r>
              <a:rPr lang="ru-RU" b="1" dirty="0" err="1">
                <a:solidFill>
                  <a:prstClr val="black"/>
                </a:solidFill>
              </a:rPr>
              <a:t>млн.рублей</a:t>
            </a:r>
            <a:endParaRPr lang="ru-RU" b="1" dirty="0">
              <a:solidFill>
                <a:prstClr val="black"/>
              </a:solidFill>
            </a:endParaRPr>
          </a:p>
        </p:txBody>
      </p:sp>
      <p:sp>
        <p:nvSpPr>
          <p:cNvPr id="11" name="Стрелка вправо 10"/>
          <p:cNvSpPr/>
          <p:nvPr/>
        </p:nvSpPr>
        <p:spPr>
          <a:xfrm>
            <a:off x="5347677" y="4727223"/>
            <a:ext cx="1728156" cy="1267062"/>
          </a:xfrm>
          <a:prstGeom prst="rightArrow">
            <a:avLst/>
          </a:prstGeom>
          <a:ln w="19050">
            <a:solidFill>
              <a:schemeClr val="tx1"/>
            </a:solidFill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22225">
                <a:solidFill>
                  <a:srgbClr val="8AB833"/>
                </a:solidFill>
                <a:prstDash val="solid"/>
              </a:ln>
              <a:solidFill>
                <a:srgbClr val="8AB833">
                  <a:lumMod val="40000"/>
                  <a:lumOff val="60000"/>
                </a:srgb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739892" y="1698001"/>
            <a:ext cx="3422671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Благоустройство дворовых и общественных территорий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6" cstate="email"/>
          <a:srcRect/>
          <a:stretch/>
        </p:blipFill>
        <p:spPr>
          <a:xfrm>
            <a:off x="500903" y="1462372"/>
            <a:ext cx="4280822" cy="2301792"/>
          </a:xfrm>
          <a:prstGeom prst="rect">
            <a:avLst/>
          </a:prstGeom>
        </p:spPr>
      </p:pic>
      <p:pic>
        <p:nvPicPr>
          <p:cNvPr id="14" name="Объект 10"/>
          <p:cNvPicPr>
            <a:picLocks noChangeAspect="1"/>
          </p:cNvPicPr>
          <p:nvPr/>
        </p:nvPicPr>
        <p:blipFill rotWithShape="1">
          <a:blip r:embed="rId7"/>
          <a:srcRect/>
          <a:stretch/>
        </p:blipFill>
        <p:spPr>
          <a:xfrm>
            <a:off x="7739891" y="2420296"/>
            <a:ext cx="3422671" cy="12449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779757" y="4278920"/>
            <a:ext cx="2942049" cy="1973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095233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7051" y="6522224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4968" y="4181008"/>
            <a:ext cx="3274142" cy="2168587"/>
          </a:xfrm>
          <a:prstGeom prst="rect">
            <a:avLst/>
          </a:prstGeom>
        </p:spPr>
      </p:pic>
      <p:graphicFrame>
        <p:nvGraphicFramePr>
          <p:cNvPr id="7" name="Схема 6"/>
          <p:cNvGraphicFramePr/>
          <p:nvPr>
            <p:extLst/>
          </p:nvPr>
        </p:nvGraphicFramePr>
        <p:xfrm>
          <a:off x="1018068" y="1299052"/>
          <a:ext cx="5102084" cy="27398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3637144" y="4199142"/>
            <a:ext cx="3325698" cy="215045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294968" y="206531"/>
            <a:ext cx="11680722" cy="73608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>
                <a:solidFill>
                  <a:prstClr val="black"/>
                </a:solidFill>
              </a:rPr>
              <a:t> </a:t>
            </a:r>
            <a:r>
              <a:rPr lang="ru-RU" sz="2900" b="1" dirty="0">
                <a:solidFill>
                  <a:prstClr val="black"/>
                </a:solidFill>
              </a:rPr>
              <a:t>Благоустройство территории поселений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845417" y="1299052"/>
            <a:ext cx="4874411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b="1" dirty="0">
                <a:solidFill>
                  <a:prstClr val="black"/>
                </a:solidFill>
              </a:rPr>
              <a:t>Устройство Парка Победы в </a:t>
            </a:r>
            <a:r>
              <a:rPr lang="ru-RU" b="1" dirty="0" err="1">
                <a:solidFill>
                  <a:prstClr val="black"/>
                </a:solidFill>
              </a:rPr>
              <a:t>пгт</a:t>
            </a:r>
            <a:r>
              <a:rPr lang="ru-RU" b="1" dirty="0">
                <a:solidFill>
                  <a:prstClr val="black"/>
                </a:solidFill>
              </a:rPr>
              <a:t>. Крапивинский</a:t>
            </a: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27189" y="1939585"/>
            <a:ext cx="2520862" cy="336361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9837138" y="3618180"/>
            <a:ext cx="1912690" cy="217889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3749808" y="5911297"/>
            <a:ext cx="347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Детская площадка с. Борисово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94953" y="4105507"/>
            <a:ext cx="347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black"/>
                </a:solidFill>
              </a:rPr>
              <a:t>Детская площадка </a:t>
            </a:r>
            <a:r>
              <a:rPr lang="ru-RU" i="1" dirty="0" err="1">
                <a:solidFill>
                  <a:prstClr val="black"/>
                </a:solidFill>
              </a:rPr>
              <a:t>с.Тараданово</a:t>
            </a:r>
            <a:endParaRPr lang="ru-RU" i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44078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7051" y="6522224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3458" y="116706"/>
            <a:ext cx="11669086" cy="10262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900" b="1" dirty="0">
                <a:solidFill>
                  <a:prstClr val="black"/>
                </a:solidFill>
                <a:latin typeface="Calibri Light"/>
              </a:rPr>
              <a:t>Дорожная деятельность в отношении автомобильных дорог местного значения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/>
          </p:nvPr>
        </p:nvGraphicFramePr>
        <p:xfrm>
          <a:off x="442832" y="1370889"/>
          <a:ext cx="3221162" cy="3993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397383" y="1389381"/>
            <a:ext cx="3897508" cy="21648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994949" y="3991873"/>
            <a:ext cx="2851168" cy="233916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838582" y="3991873"/>
            <a:ext cx="2042739" cy="23391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7111" y="1352397"/>
            <a:ext cx="2947843" cy="220178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77622" y="3991873"/>
            <a:ext cx="2947332" cy="22104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05019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7051" y="6539002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7229" y="213399"/>
            <a:ext cx="11249637" cy="929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Создание условий для предоставления транспортных услуг населению и организация транспортного обслуживания населения между поселениями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001484" y="1933438"/>
            <a:ext cx="3041643" cy="3061648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587228" y="1788601"/>
            <a:ext cx="5981351" cy="2255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30000"/>
              </a:lnSpc>
              <a:buFont typeface="Wingdings" panose="05000000000000000000" pitchFamily="2" charset="2"/>
              <a:buChar char="Ø"/>
            </a:pPr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Автобусное обслуживание между сельскими населенными пунктами, областным центром и другими районами области осуществляет Зеленогорское государственное пассажирское автотранспортное предприятие</a:t>
            </a:r>
            <a:endParaRPr lang="ru-RU" sz="2200" dirty="0">
              <a:solidFill>
                <a:prstClr val="black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051" y="4470727"/>
            <a:ext cx="6096000" cy="127778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Возмещение расходов за фактически выполненные пассажирские перевозки Зеленогорскому пассажирскому автотранспортному предприятию из средств местного бюджета в 2017 году – 1,7 </a:t>
            </a:r>
            <a:r>
              <a:rPr 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млн.рублей</a:t>
            </a:r>
            <a:endParaRPr lang="ru-RU" sz="14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215801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68662" y="6513835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7229" y="213399"/>
            <a:ext cx="11249637" cy="50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Обеспечение жилыми помещениями отдельных категорий граждан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graphicFrame>
        <p:nvGraphicFramePr>
          <p:cNvPr id="5" name="Схема 4"/>
          <p:cNvGraphicFramePr/>
          <p:nvPr>
            <p:extLst/>
          </p:nvPr>
        </p:nvGraphicFramePr>
        <p:xfrm>
          <a:off x="804981" y="1797296"/>
          <a:ext cx="4696125" cy="36659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1674975" y="4986549"/>
            <a:ext cx="3353342" cy="1646928"/>
          </a:xfrm>
          <a:prstGeom prst="rect">
            <a:avLst/>
          </a:prstGeom>
          <a:effectLst>
            <a:softEdge rad="317500"/>
          </a:effec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xmlns="" val="3464208315"/>
              </p:ext>
            </p:extLst>
          </p:nvPr>
        </p:nvGraphicFramePr>
        <p:xfrm>
          <a:off x="6951988" y="1826063"/>
          <a:ext cx="4633209" cy="5148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367061" y="1797731"/>
            <a:ext cx="1619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2017 год: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704379" y="1797731"/>
            <a:ext cx="16190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prstClr val="black"/>
                </a:solidFill>
              </a:rPr>
              <a:t>2018 год: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90424" y="1165567"/>
            <a:ext cx="1009257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prstClr val="black"/>
                </a:solidFill>
              </a:rPr>
              <a:t>Нуждаются в улучшении жилищных условий 489 семей, из них 220 детей-сирот </a:t>
            </a:r>
          </a:p>
        </p:txBody>
      </p:sp>
    </p:spTree>
    <p:extLst>
      <p:ext uri="{BB962C8B-B14F-4D97-AF65-F5344CB8AC3E}">
        <p14:creationId xmlns:p14="http://schemas.microsoft.com/office/powerpoint/2010/main" xmlns="" val="35466479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60273" y="6522224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7229" y="213399"/>
            <a:ext cx="11249637" cy="50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Градостроительная деятельность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66916" y="2298289"/>
            <a:ext cx="3842158" cy="27567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6316910" y="2323644"/>
            <a:ext cx="4899172" cy="274214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056851" y="1256705"/>
            <a:ext cx="588068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Приведение в соответствие с градостроительным кодексом генеральных планов и правил землепользования и застройки поселений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75737" y="1282626"/>
            <a:ext cx="493516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Приведение в соответствие с градостроительным кодексом схемы территориального планирования района </a:t>
            </a:r>
            <a:endParaRPr lang="ru-RU" sz="2000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318469" y="5540730"/>
            <a:ext cx="796814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Выдано 63 разрешения на строительство и реконструкцию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</a:rPr>
              <a:t>Подготовлен 71 градостроительный план</a:t>
            </a: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54647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Демографическая ситуация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651661483"/>
              </p:ext>
            </p:extLst>
          </p:nvPr>
        </p:nvGraphicFramePr>
        <p:xfrm>
          <a:off x="1120875" y="982001"/>
          <a:ext cx="10070038" cy="614916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4490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384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0705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7549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506892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Показатель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2016г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2017г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2017г к 2016г</a:t>
                      </a:r>
                      <a:endParaRPr lang="ru-RU" sz="18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89396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Численность  постоянного населения на конец года (чел.)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23472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23229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-243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Сельское население (чел)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11170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11047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-123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Городское население (чел)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12302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12182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-120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Родилось (чел)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333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253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-80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Умерло (чел)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313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345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+32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Естественная прибыль (+) / убыль (-) (чел)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+20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-92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 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err="1">
                          <a:effectLst/>
                        </a:rPr>
                        <a:t>Миграционно</a:t>
                      </a:r>
                      <a:r>
                        <a:rPr lang="ru-RU" sz="2200" dirty="0">
                          <a:effectLst/>
                        </a:rPr>
                        <a:t> прибывшее население (чел)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1152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939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-213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err="1">
                          <a:effectLst/>
                        </a:rPr>
                        <a:t>Миграционно</a:t>
                      </a:r>
                      <a:r>
                        <a:rPr lang="ru-RU" sz="2200" dirty="0">
                          <a:effectLst/>
                        </a:rPr>
                        <a:t> выбывшее население (чел)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632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1090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+458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Миграционная убыль (чел)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-16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-151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 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Зарегистрировано браков (</a:t>
                      </a:r>
                      <a:r>
                        <a:rPr lang="ru-RU" sz="2200" dirty="0" err="1">
                          <a:effectLst/>
                        </a:rPr>
                        <a:t>ед</a:t>
                      </a:r>
                      <a:r>
                        <a:rPr lang="ru-RU" sz="2200" dirty="0">
                          <a:effectLst/>
                        </a:rPr>
                        <a:t>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122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135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+13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85747">
                <a:tc>
                  <a:txBody>
                    <a:bodyPr/>
                    <a:lstStyle/>
                    <a:p>
                      <a:pPr indent="90170"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Расторгнуто браков (</a:t>
                      </a:r>
                      <a:r>
                        <a:rPr lang="ru-RU" sz="2200" dirty="0" err="1">
                          <a:effectLst/>
                        </a:rPr>
                        <a:t>ед</a:t>
                      </a:r>
                      <a:r>
                        <a:rPr lang="ru-RU" sz="2200" dirty="0">
                          <a:effectLst/>
                        </a:rPr>
                        <a:t>)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104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93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13335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-11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6052436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2184496" y="2999961"/>
            <a:ext cx="2378075" cy="317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77051" y="6488668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srgbClr val="0070C0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87229" y="213399"/>
            <a:ext cx="11249637" cy="50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Формирование и содержание муниципального архива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83458" y="1347376"/>
            <a:ext cx="2480943" cy="3305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6675921"/>
              </p:ext>
            </p:extLst>
          </p:nvPr>
        </p:nvGraphicFramePr>
        <p:xfrm>
          <a:off x="4693762" y="1272874"/>
          <a:ext cx="7143104" cy="4876800"/>
        </p:xfrm>
        <a:graphic>
          <a:graphicData uri="http://schemas.openxmlformats.org/drawingml/2006/table">
            <a:tbl>
              <a:tblPr/>
              <a:tblGrid>
                <a:gridCol w="401130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9734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2041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140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</a:rPr>
                        <a:t>показатели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</a:rPr>
                        <a:t> 2015г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</a:rPr>
                        <a:t>  2016г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bg1"/>
                          </a:solidFill>
                          <a:effectLst/>
                        </a:rPr>
                        <a:t> 2017г</a:t>
                      </a:r>
                      <a:endParaRPr lang="ru-RU" sz="2000" b="1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147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Объем архивных документов 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 в </a:t>
                      </a:r>
                      <a:r>
                        <a:rPr lang="ru-RU" sz="2000" dirty="0" err="1">
                          <a:solidFill>
                            <a:schemeClr val="bg1"/>
                          </a:solidFill>
                          <a:effectLst/>
                        </a:rPr>
                        <a:t>т.ч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39746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41350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42907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ru-RU" sz="2000" baseline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постоянного хранения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14067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14959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15921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ru-RU" sz="2000" baseline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личный  состав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 25226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 25938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 26488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-</a:t>
                      </a:r>
                      <a:r>
                        <a:rPr lang="ru-RU" sz="2000" baseline="0" dirty="0">
                          <a:solidFill>
                            <a:schemeClr val="bg1"/>
                          </a:solidFill>
                          <a:effectLst/>
                        </a:rPr>
                        <a:t> 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фотодокументы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262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262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262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44375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Принято за год документов 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 в </a:t>
                      </a:r>
                      <a:r>
                        <a:rPr lang="ru-RU" sz="2000" dirty="0" err="1">
                          <a:solidFill>
                            <a:schemeClr val="bg1"/>
                          </a:solidFill>
                          <a:effectLst/>
                        </a:rPr>
                        <a:t>т.ч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1477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1604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1557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 -  постоянного хранения 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635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892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962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 -  личный состав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802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712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550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-  фотодокументы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20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-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-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Число обращений граждан всего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 в </a:t>
                      </a:r>
                      <a:r>
                        <a:rPr lang="ru-RU" sz="2000" dirty="0" err="1">
                          <a:solidFill>
                            <a:schemeClr val="bg1"/>
                          </a:solidFill>
                          <a:effectLst/>
                        </a:rPr>
                        <a:t>т.ч</a:t>
                      </a: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.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3633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 3729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 3929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1811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- социально-правовые запросы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2494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2644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2844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327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- тематические запросы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effectLst/>
                        </a:rPr>
                        <a:t>815</a:t>
                      </a:r>
                      <a:endParaRPr lang="ru-RU" sz="1800" b="1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776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783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D4F2F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bg1"/>
                          </a:solidFill>
                          <a:effectLst/>
                        </a:rPr>
                        <a:t>Выдано справок</a:t>
                      </a:r>
                      <a:endParaRPr lang="ru-RU" sz="2000" dirty="0">
                        <a:solidFill>
                          <a:schemeClr val="bg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3978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3533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</a:rPr>
                        <a:t>3584</a:t>
                      </a:r>
                      <a:endParaRPr lang="ru-RU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0425521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68662" y="653061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76191" y="174144"/>
            <a:ext cx="11630666" cy="800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Организация предоставления начального общего, основного общего, среднего общего образования по основным общеобразовательным программам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8774883" y="1552510"/>
            <a:ext cx="2667700" cy="23284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 cstate="email"/>
          <a:srcRect/>
          <a:stretch/>
        </p:blipFill>
        <p:spPr>
          <a:xfrm>
            <a:off x="6577950" y="3897291"/>
            <a:ext cx="4041532" cy="207770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5383519" y="5991324"/>
            <a:ext cx="6430394" cy="553998"/>
          </a:xfrm>
          <a:prstGeom prst="rect">
            <a:avLst/>
          </a:prstGeom>
        </p:spPr>
        <p:txBody>
          <a:bodyPr wrap="square" numCol="1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ts val="1800"/>
              </a:lnSpc>
            </a:pP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Расходы на капитальный ремонт </a:t>
            </a:r>
            <a:r>
              <a:rPr lang="ru-RU" b="1" dirty="0" err="1">
                <a:solidFill>
                  <a:prstClr val="black">
                    <a:lumMod val="95000"/>
                    <a:lumOff val="5000"/>
                  </a:prstClr>
                </a:solidFill>
              </a:rPr>
              <a:t>Шевелевской</a:t>
            </a:r>
            <a:r>
              <a:rPr lang="ru-RU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 школы составили 45,2 </a:t>
            </a:r>
            <a:r>
              <a:rPr lang="ru-RU" b="1" dirty="0" err="1">
                <a:solidFill>
                  <a:prstClr val="black">
                    <a:lumMod val="95000"/>
                    <a:lumOff val="5000"/>
                  </a:prstClr>
                </a:solidFill>
              </a:rPr>
              <a:t>млн.рублей</a:t>
            </a:r>
            <a:endParaRPr lang="ru-RU" b="1" dirty="0">
              <a:solidFill>
                <a:prstClr val="black">
                  <a:lumMod val="95000"/>
                  <a:lumOff val="5000"/>
                </a:prstClr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12648" t="18494" r="9790"/>
          <a:stretch/>
        </p:blipFill>
        <p:spPr>
          <a:xfrm>
            <a:off x="5462698" y="1550574"/>
            <a:ext cx="3249248" cy="233038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62698" y="1150464"/>
            <a:ext cx="61046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ru-RU" sz="2000" b="1" i="1" dirty="0">
                <a:solidFill>
                  <a:prstClr val="black"/>
                </a:solidFill>
              </a:rPr>
              <a:t>Капитальный ремонт </a:t>
            </a:r>
            <a:r>
              <a:rPr lang="ru-RU" sz="2000" b="1" i="1" dirty="0" err="1">
                <a:solidFill>
                  <a:prstClr val="black"/>
                </a:solidFill>
              </a:rPr>
              <a:t>Шевелевской</a:t>
            </a:r>
            <a:r>
              <a:rPr lang="ru-RU" sz="2000" b="1" i="1" dirty="0">
                <a:solidFill>
                  <a:prstClr val="black"/>
                </a:solidFill>
              </a:rPr>
              <a:t> средней школы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376879" y="1677240"/>
            <a:ext cx="495451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4572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prstClr val="black"/>
                </a:solidFill>
              </a:rPr>
              <a:t>На исполнение полномочий в сфере образования в 2017 году направлено 462 млн. рублей </a:t>
            </a: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20582743"/>
              </p:ext>
            </p:extLst>
          </p:nvPr>
        </p:nvGraphicFramePr>
        <p:xfrm>
          <a:off x="297365" y="3103135"/>
          <a:ext cx="5085818" cy="195681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506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53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6862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1118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2015г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2016г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2017г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Численность обучающихся в муниципальных общеобразовательных учреждениях, человек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2365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2434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2657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955497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60273" y="653061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082180" y="194356"/>
            <a:ext cx="10872132" cy="948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4572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организация предоставления дошкольного образования</a:t>
            </a:r>
          </a:p>
          <a:p>
            <a:pPr indent="-457200">
              <a:lnSpc>
                <a:spcPct val="107000"/>
              </a:lnSpc>
              <a:buFont typeface="Wingdings" panose="05000000000000000000" pitchFamily="2" charset="2"/>
              <a:buChar char="Ø"/>
            </a:pP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организация предоставления дополнительного образования детей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42429" y="2038128"/>
            <a:ext cx="3369931" cy="223203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422246" y="1265628"/>
            <a:ext cx="6096000" cy="2352952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spc="-25" dirty="0">
                <a:solidFill>
                  <a:prstClr val="black"/>
                </a:solidFill>
              </a:rPr>
              <a:t>16 учреждений дошкольного образования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spc="-25" dirty="0">
                <a:solidFill>
                  <a:prstClr val="black"/>
                </a:solidFill>
              </a:rPr>
              <a:t>число воспитанников - 1119 детей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spc="-25" dirty="0">
                <a:solidFill>
                  <a:prstClr val="black"/>
                </a:solidFill>
              </a:rPr>
              <a:t>охват детей дошкольным образованием -64,4%. </a:t>
            </a:r>
          </a:p>
          <a:p>
            <a:pPr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sz="2000" spc="-25" dirty="0">
                <a:solidFill>
                  <a:prstClr val="black"/>
                </a:solidFill>
              </a:rPr>
              <a:t>с 2013 года отсутствует очередность для детей в возрасте старше 3-х лет.</a:t>
            </a:r>
            <a:r>
              <a:rPr lang="ru-RU" sz="2000" dirty="0">
                <a:solidFill>
                  <a:prstClr val="black"/>
                </a:solidFill>
                <a:ea typeface="Calibri" panose="020F0502020204030204" pitchFamily="34" charset="0"/>
              </a:rPr>
              <a:t>	</a:t>
            </a:r>
            <a:r>
              <a:rPr 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	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52027" y="1171368"/>
            <a:ext cx="5538619" cy="941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spc="-25" dirty="0">
                <a:solidFill>
                  <a:prstClr val="black"/>
                </a:solidFill>
                <a:latin typeface="Times New Roman" panose="02020603050405020304" pitchFamily="18" charset="0"/>
              </a:rPr>
              <a:t>Муниципальное бюджетное </a:t>
            </a:r>
            <a:r>
              <a:rPr lang="ru-RU" b="1" spc="-15" dirty="0">
                <a:solidFill>
                  <a:prstClr val="black"/>
                </a:solidFill>
                <a:latin typeface="Times New Roman" panose="02020603050405020304" pitchFamily="18" charset="0"/>
              </a:rPr>
              <a:t>учреждение дополнительного </a:t>
            </a:r>
            <a:r>
              <a:rPr lang="ru-RU" b="1" spc="-20" dirty="0">
                <a:solidFill>
                  <a:prstClr val="black"/>
                </a:solidFill>
                <a:latin typeface="Times New Roman" panose="02020603050405020304" pitchFamily="18" charset="0"/>
              </a:rPr>
              <a:t>образования «Крапивинский </a:t>
            </a:r>
            <a:r>
              <a:rPr lang="ru-RU" b="1" spc="-15" dirty="0">
                <a:solidFill>
                  <a:prstClr val="black"/>
                </a:solidFill>
                <a:latin typeface="Times New Roman" panose="02020603050405020304" pitchFamily="18" charset="0"/>
              </a:rPr>
              <a:t>дом детского творчества»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email"/>
          <a:stretch>
            <a:fillRect/>
          </a:stretch>
        </p:blipFill>
        <p:spPr>
          <a:xfrm>
            <a:off x="8837507" y="4241741"/>
            <a:ext cx="3051829" cy="22888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email"/>
          <a:srcRect/>
          <a:stretch/>
        </p:blipFill>
        <p:spPr>
          <a:xfrm>
            <a:off x="5460248" y="4241741"/>
            <a:ext cx="3164362" cy="22888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1082180" y="3741260"/>
            <a:ext cx="3403496" cy="1983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2345349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7051" y="653061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99804" y="109799"/>
            <a:ext cx="11187396" cy="948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Осуществление в пределах своих полномочий мероприятий по обеспечению организации отдыха детей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3093" y="3318187"/>
            <a:ext cx="614545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endParaRPr lang="ru-RU" sz="2000" dirty="0" smtClean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 smtClean="0">
                <a:solidFill>
                  <a:prstClr val="black"/>
                </a:solidFill>
                <a:cs typeface="Arial" panose="020B0604020202020204" pitchFamily="34" charset="0"/>
              </a:rPr>
              <a:t>14 </a:t>
            </a: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лагерей с дневным пребыванием при образовательных учреждениях – 620 детей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Профильные смены в палаточном лагере – 330 детей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4 смены в лагерях труда и отдыха на базе </a:t>
            </a:r>
            <a:r>
              <a:rPr lang="ru-RU" sz="2000" dirty="0" err="1">
                <a:solidFill>
                  <a:prstClr val="black"/>
                </a:solidFill>
                <a:cs typeface="Arial" panose="020B0604020202020204" pitchFamily="34" charset="0"/>
              </a:rPr>
              <a:t>Тарадановской</a:t>
            </a: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 средней школы и </a:t>
            </a:r>
            <a:r>
              <a:rPr lang="ru-RU" sz="2000" dirty="0" err="1">
                <a:solidFill>
                  <a:prstClr val="black"/>
                </a:solidFill>
                <a:cs typeface="Arial" panose="020B0604020202020204" pitchFamily="34" charset="0"/>
              </a:rPr>
              <a:t>Крапивинской</a:t>
            </a: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 школы-интерната – 115 детей</a:t>
            </a:r>
          </a:p>
          <a:p>
            <a:pPr marL="342900" indent="-3429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Туристические походы, поездки-1149 детей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3458" y="1084135"/>
            <a:ext cx="64935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prstClr val="black"/>
                </a:solidFill>
                <a:cs typeface="Arial" panose="020B0604020202020204" pitchFamily="34" charset="0"/>
              </a:rPr>
              <a:t>Полноценным летним отдыхом охвачено 95% </a:t>
            </a:r>
            <a:r>
              <a:rPr lang="ru-RU" sz="2000" b="1" dirty="0" smtClean="0">
                <a:solidFill>
                  <a:prstClr val="black"/>
                </a:solidFill>
                <a:cs typeface="Arial" panose="020B0604020202020204" pitchFamily="34" charset="0"/>
              </a:rPr>
              <a:t>школьников</a:t>
            </a:r>
            <a:endParaRPr lang="ru-RU" sz="2000" b="1" dirty="0">
              <a:solidFill>
                <a:prstClr val="black"/>
              </a:solidFill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9134" y="1717095"/>
            <a:ext cx="2757181" cy="206788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8188" y="1272291"/>
            <a:ext cx="2693537" cy="202015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88187" y="3796666"/>
            <a:ext cx="2693537" cy="20201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89134" y="4209837"/>
            <a:ext cx="2757181" cy="2067885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50496371"/>
              </p:ext>
            </p:extLst>
          </p:nvPr>
        </p:nvGraphicFramePr>
        <p:xfrm>
          <a:off x="383458" y="1738933"/>
          <a:ext cx="5629275" cy="195947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7876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86550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763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89979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2879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2015г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2016г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2017г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Численность обучающихся, охваченных отдыхом и оздоровлением, человек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2300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2398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b="1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2542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440830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68662" y="6547391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99804" y="109799"/>
            <a:ext cx="11187396" cy="50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Опека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83458" y="1983588"/>
            <a:ext cx="816248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«Губернском доме ребенка специализированном «Остров доброты» содержится 61 воспитанник.</a:t>
            </a:r>
            <a:endParaRPr lang="ru-RU" sz="20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2017 году на территории района был выявлен 31 ребенок, оставшийся без попечения родителей, за текущий период 2018 года - 19 детей. 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учете в комиссии по делам несовершеннолетних и защите их прав состоит 52 семьи, находящиеся в социально опасном положении, в которых воспитывается 130 детей. </a:t>
            </a: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субъектами системы профилактики проводится комплекс мероприятий по оказанию помощи по выходу из трудной жизненной ситуации семьям, находящимся в социально опасном положении. </a:t>
            </a:r>
            <a:endParaRPr lang="ru-RU" sz="20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организуются межведомственные рейды, в ходе которых посещаются семьи, находящиеся в социально опасном положении. </a:t>
            </a:r>
            <a:endParaRPr lang="ru-RU" sz="2000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04007" y="1051549"/>
            <a:ext cx="1112028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>
              <a:buFont typeface="Wingdings" panose="05000000000000000000" pitchFamily="2" charset="2"/>
              <a:buChar char="ü"/>
            </a:pPr>
            <a:r>
              <a:rPr lang="ru-RU" sz="2200" b="1" dirty="0">
                <a:solidFill>
                  <a:prstClr val="black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В настоящее время в Крапивинском районе в приемных семьях и семьях опекунов проживают и воспитываются 179 детей</a:t>
            </a:r>
            <a:endParaRPr lang="ru-RU" sz="2200" b="1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604669" y="2631979"/>
            <a:ext cx="3341254" cy="250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854065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01490" y="6530505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20786" y="109799"/>
            <a:ext cx="11123802" cy="948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Создание условий для оказания медицинской помощи населению </a:t>
            </a:r>
          </a:p>
          <a:p>
            <a:pPr algn="ctr">
              <a:lnSpc>
                <a:spcPct val="107000"/>
              </a:lnSpc>
            </a:pP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на территории муниципального района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3458" y="1246548"/>
            <a:ext cx="614545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2017 год:</a:t>
            </a:r>
          </a:p>
          <a:p>
            <a:pPr marL="342900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Территориальная программа государственных гарантий бесплатного оказания гражданам медицинской помощи – 12,5млн. рублей</a:t>
            </a:r>
          </a:p>
          <a:p>
            <a:pPr marL="342900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В круглосуточном стационаре </a:t>
            </a: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пролечено 2996 человек</a:t>
            </a:r>
          </a:p>
          <a:p>
            <a:pPr marL="342900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Пришли на работу 11 врачей</a:t>
            </a:r>
          </a:p>
          <a:p>
            <a:pPr marL="342900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8 врачей получили выплату по программе «Земский доктор»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27919" y="4616467"/>
            <a:ext cx="4286775" cy="17629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93769" y="4026946"/>
            <a:ext cx="4540616" cy="1933424"/>
          </a:xfrm>
          <a:prstGeom prst="rect">
            <a:avLst/>
          </a:prstGeom>
        </p:spPr>
      </p:pic>
      <p:sp>
        <p:nvSpPr>
          <p:cNvPr id="8" name="Объект 6"/>
          <p:cNvSpPr txBox="1">
            <a:spLocks/>
          </p:cNvSpPr>
          <p:nvPr/>
        </p:nvSpPr>
        <p:spPr>
          <a:xfrm>
            <a:off x="6901490" y="1702485"/>
            <a:ext cx="5026374" cy="1569660"/>
          </a:xfrm>
          <a:prstGeom prst="snip1Rect">
            <a:avLst>
              <a:gd name="adj" fmla="val 0"/>
            </a:avLst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None/>
            </a:pPr>
            <a:r>
              <a:rPr lang="ru-RU" sz="2000" dirty="0">
                <a:solidFill>
                  <a:prstClr val="black"/>
                </a:solidFill>
              </a:rPr>
              <a:t> Недостаток квалифицированных кадров:</a:t>
            </a:r>
          </a:p>
          <a:p>
            <a:pPr marL="0" indent="0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None/>
            </a:pPr>
            <a:endParaRPr lang="ru-RU" sz="1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обеспеченность врачами – 50%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обеспеченность средним медперсоналом – 64%</a:t>
            </a:r>
          </a:p>
        </p:txBody>
      </p:sp>
    </p:spTree>
    <p:extLst>
      <p:ext uri="{BB962C8B-B14F-4D97-AF65-F5344CB8AC3E}">
        <p14:creationId xmlns:p14="http://schemas.microsoft.com/office/powerpoint/2010/main" xmlns="" val="35703014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877051" y="6546790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20786" y="109799"/>
            <a:ext cx="11123802" cy="948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Создание условий для оказания медицинской помощи населению </a:t>
            </a:r>
          </a:p>
          <a:p>
            <a:pPr algn="ctr">
              <a:lnSpc>
                <a:spcPct val="107000"/>
              </a:lnSpc>
            </a:pP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на территории муниципального района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00444496"/>
              </p:ext>
            </p:extLst>
          </p:nvPr>
        </p:nvGraphicFramePr>
        <p:xfrm>
          <a:off x="385483" y="1714908"/>
          <a:ext cx="6491568" cy="489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8326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524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3660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092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724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Наименование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План, чел.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Факт, чел.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% выполнения 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Диспансеризация определенных групп взрослого населения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2 100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2 142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102,0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43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Профилактический осмотр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744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852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114,5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Диспансеризация детей сирот и детей, попавших в трудную жизненную ситуацию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115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119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103,4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14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Диспансеризация опекаемых и усыновленных детей</a:t>
                      </a:r>
                      <a:endParaRPr lang="ru-RU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170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158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92,9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Медицинский осмотр несовершеннолетних профилактический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4 100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4 063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99,1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71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Итого: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7 229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7 334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101,4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449105" y="1333086"/>
            <a:ext cx="465500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b="1" dirty="0">
                <a:solidFill>
                  <a:srgbClr val="4472C4">
                    <a:lumMod val="50000"/>
                  </a:srgbClr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Диспансеризация населения в 2017 году:</a:t>
            </a:r>
            <a:endParaRPr lang="ru-RU" altLang="ru-RU" b="1" dirty="0">
              <a:solidFill>
                <a:srgbClr val="4472C4">
                  <a:lumMod val="50000"/>
                </a:srgbClr>
              </a:solidFill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altLang="ru-RU" dirty="0">
              <a:solidFill>
                <a:prstClr val="black"/>
              </a:solidFill>
              <a:latin typeface="Arial" panose="020B0604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940673" y="1235480"/>
            <a:ext cx="5069385" cy="2323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2017 год:</a:t>
            </a:r>
          </a:p>
          <a:p>
            <a:pPr marL="342900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prstClr val="black"/>
                </a:solidFill>
              </a:rPr>
              <a:t>7816 человек, имеющих право на льготное лекарственное обеспечение</a:t>
            </a:r>
          </a:p>
          <a:p>
            <a:pPr marL="8001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prstClr val="black"/>
                </a:solidFill>
                <a:cs typeface="Arial" panose="020B0604020202020204" pitchFamily="34" charset="0"/>
              </a:rPr>
              <a:t>из них 7315 – регионального уровня</a:t>
            </a:r>
          </a:p>
          <a:p>
            <a:pPr marL="342900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200" dirty="0">
                <a:solidFill>
                  <a:prstClr val="black"/>
                </a:solidFill>
                <a:cs typeface="Arial" panose="020B0604020202020204" pitchFamily="34" charset="0"/>
              </a:rPr>
              <a:t>Выписано 11490 льготных рецептов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7322037" y="3854094"/>
            <a:ext cx="4306655" cy="2397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7611899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01490" y="6580947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95619" y="323864"/>
            <a:ext cx="11123802" cy="50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Социальная поддержка и социальное обслуживание населения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38379" y="1073380"/>
            <a:ext cx="1071336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defTabSz="4572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prstClr val="black"/>
                </a:solidFill>
              </a:rPr>
              <a:t>На исполнение полномочий в сфере социальной поддержки и социального обслуживания в 2017 году направлено 250 млн. рублей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83449" y="1887146"/>
            <a:ext cx="5149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Льготы по оплате ЖКУ и топлива</a:t>
            </a:r>
          </a:p>
        </p:txBody>
      </p:sp>
      <p:sp>
        <p:nvSpPr>
          <p:cNvPr id="8" name="Скругленный прямоугольник 4"/>
          <p:cNvSpPr/>
          <p:nvPr/>
        </p:nvSpPr>
        <p:spPr>
          <a:xfrm>
            <a:off x="2099394" y="2305553"/>
            <a:ext cx="3761952" cy="630780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Носители </a:t>
            </a:r>
            <a:r>
              <a:rPr lang="ru-RU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соцподдержки</a:t>
            </a: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–                         7298 человек</a:t>
            </a:r>
          </a:p>
        </p:txBody>
      </p:sp>
      <p:sp>
        <p:nvSpPr>
          <p:cNvPr id="9" name="Скругленный прямоугольник 6"/>
          <p:cNvSpPr/>
          <p:nvPr/>
        </p:nvSpPr>
        <p:spPr>
          <a:xfrm>
            <a:off x="2081934" y="3087592"/>
            <a:ext cx="3761952" cy="545317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Пользуются льготами                           11678 жителей района</a:t>
            </a:r>
          </a:p>
        </p:txBody>
      </p:sp>
      <p:sp>
        <p:nvSpPr>
          <p:cNvPr id="10" name="Скругленный прямоугольник 8"/>
          <p:cNvSpPr/>
          <p:nvPr/>
        </p:nvSpPr>
        <p:spPr>
          <a:xfrm>
            <a:off x="2071479" y="3806123"/>
            <a:ext cx="3761952" cy="653963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spcFirstLastPara="0" vert="horz" wrap="square" lIns="53340" tIns="53340" rIns="53340" bIns="53340" numCol="1" spcCol="1270" anchor="ctr" anchorCtr="0">
            <a:noAutofit/>
          </a:bodyPr>
          <a:lstStyle/>
          <a:p>
            <a:pPr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размер льгот – 386 руб.                в месяц на 1 пользователя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83449" y="4633300"/>
            <a:ext cx="655617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>
                <a:solidFill>
                  <a:srgbClr val="4472C4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 на оплату жилищно-коммунальных услуг</a:t>
            </a: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043565" y="5105494"/>
            <a:ext cx="3817781" cy="430039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Субсидии получают  922 семьи</a:t>
            </a: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043565" y="5752861"/>
            <a:ext cx="3838691" cy="712212"/>
          </a:xfrm>
          <a:prstGeom prst="roundRect">
            <a:avLst/>
          </a:prstGeom>
          <a:ln>
            <a:solidFill>
              <a:schemeClr val="accent6">
                <a:lumMod val="75000"/>
              </a:schemeClr>
            </a:solidFill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Средний размер субсидии на семью – 1456 рублей в месяц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14" name="Объект 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324853" y="2592079"/>
            <a:ext cx="1656390" cy="1093218"/>
          </a:xfrm>
          <a:prstGeom prst="rect">
            <a:avLst/>
          </a:prstGeom>
        </p:spPr>
      </p:pic>
      <p:pic>
        <p:nvPicPr>
          <p:cNvPr id="15" name="Объект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4853" y="5091509"/>
            <a:ext cx="1609320" cy="108284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6570356" y="1887146"/>
            <a:ext cx="5561901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2017 год:</a:t>
            </a:r>
          </a:p>
          <a:p>
            <a:pPr marL="342900" indent="-342900">
              <a:spcBef>
                <a:spcPts val="600"/>
              </a:spcBef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Пособие на ребенка получали 1112 семей </a:t>
            </a:r>
          </a:p>
          <a:p>
            <a:pPr marL="342900" indent="-342900">
              <a:spcBef>
                <a:spcPts val="600"/>
              </a:spcBef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В районе проживает 432 многодетные семьи (1457 детей)</a:t>
            </a:r>
          </a:p>
          <a:p>
            <a:pPr marL="342900" indent="-342900">
              <a:spcBef>
                <a:spcPts val="600"/>
              </a:spcBef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indent="-342900">
              <a:spcBef>
                <a:spcPts val="600"/>
              </a:spcBef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indent="-342900">
              <a:spcBef>
                <a:spcPts val="600"/>
              </a:spcBef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indent="-342900">
              <a:spcBef>
                <a:spcPts val="600"/>
              </a:spcBef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indent="-342900">
              <a:spcBef>
                <a:spcPts val="600"/>
              </a:spcBef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За получением областного материнского капитала обратилось 28 семей</a:t>
            </a:r>
            <a:endParaRPr lang="ru-RU" sz="2000" dirty="0">
              <a:solidFill>
                <a:prstClr val="black"/>
              </a:solidFill>
              <a:cs typeface="Arial" panose="020B0604020202020204" pitchFamily="34" charset="0"/>
            </a:endParaRPr>
          </a:p>
          <a:p>
            <a:pPr marL="342900" indent="-342900">
              <a:spcBef>
                <a:spcPts val="600"/>
              </a:spcBef>
              <a:buClr>
                <a:srgbClr val="4472C4">
                  <a:lumMod val="75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  <a:cs typeface="Arial" panose="020B0604020202020204" pitchFamily="34" charset="0"/>
              </a:rPr>
              <a:t>Выдано 3123 социальных проездных билета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189802859"/>
              </p:ext>
            </p:extLst>
          </p:nvPr>
        </p:nvGraphicFramePr>
        <p:xfrm>
          <a:off x="6868478" y="3383441"/>
          <a:ext cx="4965656" cy="130454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3059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06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94121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278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204470">
                <a:tc>
                  <a:txBody>
                    <a:bodyPr/>
                    <a:lstStyle/>
                    <a:p>
                      <a:pPr marL="0" indent="41275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2015г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2016г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chemeClr val="bg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2017г</a:t>
                      </a:r>
                    </a:p>
                  </a:txBody>
                  <a:tcPr marL="68580" marR="68580" marT="0" marB="0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Количество</a:t>
                      </a:r>
                      <a:r>
                        <a:rPr lang="ru-RU" sz="20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многодетных семей</a:t>
                      </a:r>
                      <a:endParaRPr lang="ru-RU" sz="20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387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427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432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447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в них детей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1293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1435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1457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9542914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01490" y="6580947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20786" y="109799"/>
            <a:ext cx="11123802" cy="948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Создание условий для обеспечения услугами по организации досуга и услугами организаций культуры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5" name="Объект 6"/>
          <p:cNvSpPr txBox="1">
            <a:spLocks/>
          </p:cNvSpPr>
          <p:nvPr/>
        </p:nvSpPr>
        <p:spPr>
          <a:xfrm>
            <a:off x="620786" y="1330438"/>
            <a:ext cx="5026374" cy="4912114"/>
          </a:xfrm>
          <a:prstGeom prst="snip1Rect">
            <a:avLst>
              <a:gd name="adj" fmla="val 0"/>
            </a:avLst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районе действуют:</a:t>
            </a:r>
          </a:p>
          <a:p>
            <a:pPr marL="0" indent="0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None/>
            </a:pPr>
            <a:endParaRPr lang="ru-RU" sz="4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22 учреждения клубного типа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217 клубных формирований</a:t>
            </a:r>
          </a:p>
          <a:p>
            <a:pPr marL="800100" lvl="2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</a:pPr>
            <a:r>
              <a:rPr lang="ru-RU" dirty="0">
                <a:solidFill>
                  <a:prstClr val="black"/>
                </a:solidFill>
              </a:rPr>
              <a:t>в них занимаются 3325 человек</a:t>
            </a:r>
          </a:p>
          <a:p>
            <a:pPr marL="0" lvl="1" indent="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None/>
            </a:pPr>
            <a:endParaRPr lang="ru-RU" sz="1400" dirty="0">
              <a:solidFill>
                <a:prstClr val="black"/>
              </a:solidFill>
            </a:endParaRPr>
          </a:p>
          <a:p>
            <a:pPr marL="0" lvl="1" indent="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2017 году: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Проведено 4750 культурно-досуговых мероприятий</a:t>
            </a:r>
          </a:p>
          <a:p>
            <a:pPr marL="800100" lvl="2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</a:pPr>
            <a:r>
              <a:rPr lang="ru-RU" dirty="0">
                <a:solidFill>
                  <a:prstClr val="black"/>
                </a:solidFill>
              </a:rPr>
              <a:t>количество посещений – 444 тыс.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Два сельских клуба получили гранты по итогам конкурса на получение денежного поощрения лучшими муниципальными учреждениями культуры, находящимися на территориях сельских поселений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40813" y="2038324"/>
            <a:ext cx="5334203" cy="3556135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6381897" y="1330438"/>
            <a:ext cx="47871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2000" b="1" dirty="0">
                <a:solidFill>
                  <a:srgbClr val="4472C4">
                    <a:lumMod val="50000"/>
                  </a:srgbClr>
                </a:solidFill>
                <a:cs typeface="Arial" panose="020B0604020202020204" pitchFamily="34" charset="0"/>
              </a:rPr>
              <a:t>В районном доме культуры  установлено оборудование для показа фильмов 3</a:t>
            </a:r>
            <a:r>
              <a:rPr lang="en-US" sz="2000" b="1" dirty="0">
                <a:solidFill>
                  <a:srgbClr val="4472C4">
                    <a:lumMod val="50000"/>
                  </a:srgbClr>
                </a:solidFill>
                <a:cs typeface="Arial" panose="020B0604020202020204" pitchFamily="34" charset="0"/>
              </a:rPr>
              <a:t>D</a:t>
            </a:r>
            <a:endParaRPr lang="ru-RU" sz="2000" b="1" dirty="0">
              <a:solidFill>
                <a:srgbClr val="4472C4">
                  <a:lumMod val="50000"/>
                </a:srgbClr>
              </a:solidFill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88547" y="5690871"/>
            <a:ext cx="58387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/>
            <a:r>
              <a:rPr lang="ru-RU" sz="2000" b="1" i="1" dirty="0">
                <a:solidFill>
                  <a:srgbClr val="4472C4">
                    <a:lumMod val="50000"/>
                  </a:srgbClr>
                </a:solidFill>
                <a:cs typeface="Arial" panose="020B0604020202020204" pitchFamily="34" charset="0"/>
              </a:rPr>
              <a:t>Показано 20 фильмов, из них 14 отечественных</a:t>
            </a:r>
          </a:p>
        </p:txBody>
      </p:sp>
    </p:spTree>
    <p:extLst>
      <p:ext uri="{BB962C8B-B14F-4D97-AF65-F5344CB8AC3E}">
        <p14:creationId xmlns:p14="http://schemas.microsoft.com/office/powerpoint/2010/main" xmlns="" val="40007602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email"/>
          <a:srcRect/>
          <a:stretch/>
        </p:blipFill>
        <p:spPr>
          <a:xfrm>
            <a:off x="5569390" y="3035546"/>
            <a:ext cx="3306163" cy="176163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01490" y="6580947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95619" y="323864"/>
            <a:ext cx="11123802" cy="50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Организация библиотечного обслуживания населения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5" name="Объект 6"/>
          <p:cNvSpPr txBox="1">
            <a:spLocks/>
          </p:cNvSpPr>
          <p:nvPr/>
        </p:nvSpPr>
        <p:spPr>
          <a:xfrm>
            <a:off x="456841" y="1238159"/>
            <a:ext cx="5026374" cy="6133987"/>
          </a:xfrm>
          <a:prstGeom prst="snip1Rect">
            <a:avLst>
              <a:gd name="adj" fmla="val 0"/>
            </a:avLst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районе действуют: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25 библиотек</a:t>
            </a:r>
          </a:p>
          <a:p>
            <a:pPr marL="800100" lvl="2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</a:pPr>
            <a:r>
              <a:rPr lang="ru-RU" dirty="0">
                <a:solidFill>
                  <a:prstClr val="black"/>
                </a:solidFill>
              </a:rPr>
              <a:t>из них 21 – в сельских населенных пунктах</a:t>
            </a:r>
          </a:p>
          <a:p>
            <a:pPr marL="0" lvl="1" indent="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2017 году: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Число пользователей – 16470 человек</a:t>
            </a:r>
          </a:p>
          <a:p>
            <a:pPr marL="800100" lvl="2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</a:pPr>
            <a:r>
              <a:rPr lang="ru-RU" dirty="0">
                <a:solidFill>
                  <a:prstClr val="black"/>
                </a:solidFill>
              </a:rPr>
              <a:t>выдано 463800 экз. 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Книжный фонд – 240477 экземпляров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Поступило 4177 экземпляров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2 сельских библиотеки подключены к сети «Интернет»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Зеленогорская детская библиотека получила грант на развитие материально-технической базы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По курсу «Электронный гражданин» прошли обучение 380 человек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6" cstate="email"/>
          <a:srcRect/>
          <a:stretch/>
        </p:blipFill>
        <p:spPr>
          <a:xfrm>
            <a:off x="6733173" y="4888640"/>
            <a:ext cx="3711120" cy="172136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email"/>
          <a:srcRect/>
          <a:stretch/>
        </p:blipFill>
        <p:spPr>
          <a:xfrm>
            <a:off x="5550327" y="1238159"/>
            <a:ext cx="3325226" cy="170044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email"/>
          <a:stretch>
            <a:fillRect/>
          </a:stretch>
        </p:blipFill>
        <p:spPr>
          <a:xfrm>
            <a:off x="9422417" y="1238160"/>
            <a:ext cx="2297004" cy="1729508"/>
          </a:xfrm>
          <a:prstGeom prst="rect">
            <a:avLst/>
          </a:prstGeom>
        </p:spPr>
      </p:pic>
      <p:pic>
        <p:nvPicPr>
          <p:cNvPr id="10" name="Picture 15" descr="Профориентация 03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9374774" y="3035546"/>
            <a:ext cx="2344647" cy="176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84783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Оплата труда отдельных категорий работников</a:t>
            </a: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56387767"/>
              </p:ext>
            </p:extLst>
          </p:nvPr>
        </p:nvGraphicFramePr>
        <p:xfrm>
          <a:off x="274590" y="1825643"/>
          <a:ext cx="11767931" cy="49423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7592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1518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6802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525473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376397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>
                          <a:effectLst/>
                          <a:latin typeface="Calibri" panose="020F0502020204030204" pitchFamily="34" charset="0"/>
                          <a:cs typeface="Times New Roman" panose="02020603050405020304" pitchFamily="18" charset="0"/>
                        </a:rPr>
                        <a:t>Категории работников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2016г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2017г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2017г к 2016г, %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70664">
                <a:tc>
                  <a:txBody>
                    <a:bodyPr/>
                    <a:lstStyle/>
                    <a:p>
                      <a:pPr indent="901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Работники крупных и средних предприятий и некоммерческих организаций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21677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23076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106,5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7464">
                <a:tc>
                  <a:txBody>
                    <a:bodyPr/>
                    <a:lstStyle/>
                    <a:p>
                      <a:pPr indent="901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Педагогические работники общеобразовательных учреждений общего образования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26388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26397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100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45285">
                <a:tc>
                  <a:txBody>
                    <a:bodyPr/>
                    <a:lstStyle/>
                    <a:p>
                      <a:pPr indent="901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Педагогические работники дошкольных образовательных учреждений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26364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26632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101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50148">
                <a:tc>
                  <a:txBody>
                    <a:bodyPr/>
                    <a:lstStyle/>
                    <a:p>
                      <a:pPr indent="901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Педагогические работники учреждений дополнительного образования детей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23835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25838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4380">
                <a:tc>
                  <a:txBody>
                    <a:bodyPr/>
                    <a:lstStyle/>
                    <a:p>
                      <a:pPr indent="901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Врачи и работники медицинских организаций, имеющие высшее образование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35121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41387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117,8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6896">
                <a:tc>
                  <a:txBody>
                    <a:bodyPr/>
                    <a:lstStyle/>
                    <a:p>
                      <a:pPr indent="901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Средний медицинский (фармацевтический) персонал учреждения здравоохранения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20991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22326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106,4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5332">
                <a:tc>
                  <a:txBody>
                    <a:bodyPr/>
                    <a:lstStyle/>
                    <a:p>
                      <a:pPr indent="901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Социальные работники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18495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21207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114,7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85332">
                <a:tc>
                  <a:txBody>
                    <a:bodyPr/>
                    <a:lstStyle/>
                    <a:p>
                      <a:pPr indent="90170"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Работники учреждений культуры</a:t>
                      </a: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19346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</a:rPr>
                        <a:t>22430</a:t>
                      </a:r>
                      <a:endParaRPr lang="ru-RU" sz="20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90170"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effectLst/>
                        </a:rPr>
                        <a:t>115,9</a:t>
                      </a:r>
                      <a:endParaRPr lang="ru-RU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752945" y="725232"/>
            <a:ext cx="1128957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Указ Президента Российской Федерации от 07.05.2012 года № 597 «</a:t>
            </a:r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О мероприятиях по реализации государственной социальной политики</a:t>
            </a:r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sz="16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Указ Президента Российской Федерации </a:t>
            </a:r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от 28.12.2012 года № 1688 </a:t>
            </a:r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«О некоторых мерах по реализации </a:t>
            </a:r>
            <a:r>
              <a:rPr lang="ru-RU" sz="1600" b="1" dirty="0" smtClean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государственной </a:t>
            </a:r>
            <a:r>
              <a:rPr lang="ru-RU" sz="16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политики в сфере защиты детей-сирот и детей, оставшихся без попечения родителей» </a:t>
            </a:r>
            <a:endParaRPr lang="ru-RU" sz="16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08305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01490" y="6580947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595619" y="323864"/>
            <a:ext cx="11123802" cy="5204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Организация и осуществление мероприятий по работе с детьми и молодежью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5" name="Объект 6"/>
          <p:cNvSpPr txBox="1">
            <a:spLocks/>
          </p:cNvSpPr>
          <p:nvPr/>
        </p:nvSpPr>
        <p:spPr>
          <a:xfrm>
            <a:off x="475737" y="1564243"/>
            <a:ext cx="5026374" cy="5293757"/>
          </a:xfrm>
          <a:prstGeom prst="snip1Rect">
            <a:avLst>
              <a:gd name="adj" fmla="val 0"/>
            </a:avLst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районе действует: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МБУК «Молодежный культурно-досуговый центр «Лидер»</a:t>
            </a:r>
          </a:p>
          <a:p>
            <a:pPr marL="0" lvl="1" indent="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None/>
            </a:pPr>
            <a:endParaRPr lang="ru-RU" sz="600" b="1" dirty="0">
              <a:solidFill>
                <a:srgbClr val="4472C4">
                  <a:lumMod val="50000"/>
                </a:srgbClr>
              </a:solidFill>
            </a:endParaRPr>
          </a:p>
          <a:p>
            <a:pPr marL="0" lvl="1" indent="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2017 году: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Проведено 2476  мероприятий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Добровольческое движение – 1364 человека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Более 2000 человек регулярно посещают спортивные залы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Группы здоровья посещают более 100 человек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Трудоустройство через Молодежную биржу труда – 98 подростков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5225274" y="1754188"/>
            <a:ext cx="3273923" cy="205441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00836" y="1086220"/>
            <a:ext cx="1071336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defTabSz="457200">
              <a:buFont typeface="Wingdings" panose="05000000000000000000" pitchFamily="2" charset="2"/>
              <a:buChar char="ü"/>
            </a:pPr>
            <a:r>
              <a:rPr lang="ru-RU" sz="2000" b="1" dirty="0">
                <a:solidFill>
                  <a:prstClr val="black"/>
                </a:solidFill>
              </a:rPr>
              <a:t>25 % от численности населения района  молодежь в возрасте от 14 до 35 лет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email"/>
          <a:srcRect/>
          <a:stretch/>
        </p:blipFill>
        <p:spPr>
          <a:xfrm>
            <a:off x="8604985" y="1754188"/>
            <a:ext cx="3293326" cy="205441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email"/>
          <a:stretch>
            <a:fillRect/>
          </a:stretch>
        </p:blipFill>
        <p:spPr>
          <a:xfrm>
            <a:off x="6539883" y="4181969"/>
            <a:ext cx="4432918" cy="1887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159085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01490" y="6580947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662730" y="55416"/>
            <a:ext cx="11529270" cy="11791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Обеспечение условий для развития физической культуры, школьного спорта и массового спорта, организация проведения официальных физкультурно-оздоровительных</a:t>
            </a:r>
          </a:p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и спортивных мероприятий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200"/>
            <a:ext cx="766916" cy="11367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97832" y="1128313"/>
            <a:ext cx="1073636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ctr" defTabSz="457200">
              <a:buFont typeface="Wingdings" panose="05000000000000000000" pitchFamily="2" charset="2"/>
              <a:buChar char="ü"/>
            </a:pPr>
            <a:r>
              <a:rPr lang="ru-RU" altLang="ru-RU" sz="2200" b="1" dirty="0">
                <a:solidFill>
                  <a:prstClr val="black"/>
                </a:solidFill>
              </a:rPr>
              <a:t>Доля  населения, систематически занимающегося физкультурой и спортом – 42 %</a:t>
            </a:r>
            <a:endParaRPr lang="ru-RU" sz="2200" b="1" dirty="0">
              <a:solidFill>
                <a:prstClr val="black"/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email"/>
          <a:srcRect/>
          <a:stretch/>
        </p:blipFill>
        <p:spPr>
          <a:xfrm>
            <a:off x="8263981" y="4915549"/>
            <a:ext cx="3179428" cy="15548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/>
          <a:srcRect/>
          <a:stretch/>
        </p:blipFill>
        <p:spPr>
          <a:xfrm>
            <a:off x="6423426" y="3235104"/>
            <a:ext cx="3681111" cy="161523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629491" y="1564208"/>
            <a:ext cx="3544881" cy="1620733"/>
          </a:xfrm>
          <a:prstGeom prst="rect">
            <a:avLst/>
          </a:prstGeom>
        </p:spPr>
      </p:pic>
      <p:sp>
        <p:nvSpPr>
          <p:cNvPr id="10" name="Объект 6"/>
          <p:cNvSpPr txBox="1">
            <a:spLocks/>
          </p:cNvSpPr>
          <p:nvPr/>
        </p:nvSpPr>
        <p:spPr>
          <a:xfrm>
            <a:off x="504441" y="1749785"/>
            <a:ext cx="5026374" cy="4585871"/>
          </a:xfrm>
          <a:prstGeom prst="snip1Rect">
            <a:avLst>
              <a:gd name="adj" fmla="val 0"/>
            </a:avLst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районе действует: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Муниципальное бюджетное учреждение «Спортивная школа Крапивинского муниципального района» </a:t>
            </a:r>
          </a:p>
          <a:p>
            <a:pPr marL="0" lvl="1" indent="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 2017 год: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Число спортсменов - 769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191 спортсмен имеет спортивные разряды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143 спортивных сооружения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Более 2000 человек регулярно посещают спортивные залы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9150 человек систематически занимаются физкультурой и спортом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37087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Объект 6"/>
          <p:cNvSpPr txBox="1">
            <a:spLocks/>
          </p:cNvSpPr>
          <p:nvPr/>
        </p:nvSpPr>
        <p:spPr>
          <a:xfrm>
            <a:off x="383458" y="1318262"/>
            <a:ext cx="5729937" cy="4939814"/>
          </a:xfrm>
          <a:prstGeom prst="snip1Rect">
            <a:avLst>
              <a:gd name="adj" fmla="val 0"/>
            </a:avLst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600"/>
              </a:spcBef>
              <a:buClr>
                <a:srgbClr val="FF0000"/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prstClr val="black"/>
                </a:solidFill>
              </a:rPr>
              <a:t> </a:t>
            </a: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районе действует: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МКУ «Единая дежурно-диспетчерская служба» Крапивинского муниципального района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endParaRPr lang="ru-RU" sz="2000" dirty="0">
              <a:solidFill>
                <a:prstClr val="black"/>
              </a:solidFill>
            </a:endParaRP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22 добровольных пожарных команды</a:t>
            </a:r>
          </a:p>
          <a:p>
            <a:pPr marL="0" lvl="1" indent="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Arial" panose="020B0604020202020204" pitchFamily="34" charset="0"/>
              <a:buNone/>
            </a:pP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2017 году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Проведено 190 районных мероприятий, тактико-специальных учений и тренировок</a:t>
            </a:r>
          </a:p>
          <a:p>
            <a:pPr marL="342900" lvl="1" indent="-342900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Организована видеоконференцсвязь с Главным управлением МЧС России по Кемеровской области и администрацией Кемеровской области по внутриведомственной сети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901490" y="6580947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3615" y="194356"/>
            <a:ext cx="11652307" cy="929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Организация и осуществление мероприятий по обеспечению безопасности населения и территории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766916" cy="11367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71630" y="3517125"/>
            <a:ext cx="4590434" cy="195463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email"/>
          <a:srcRect/>
          <a:stretch/>
        </p:blipFill>
        <p:spPr>
          <a:xfrm>
            <a:off x="6523986" y="1223471"/>
            <a:ext cx="3884386" cy="2198920"/>
          </a:xfrm>
          <a:prstGeom prst="rect">
            <a:avLst/>
          </a:prstGeom>
        </p:spPr>
      </p:pic>
      <p:pic>
        <p:nvPicPr>
          <p:cNvPr id="9" name="Picture 35"/>
          <p:cNvPicPr/>
          <p:nvPr/>
        </p:nvPicPr>
        <p:blipFill>
          <a:blip r:embed="rId7" cstate="email">
            <a:extLst/>
          </a:blip>
          <a:srcRect/>
          <a:stretch>
            <a:fillRect/>
          </a:stretch>
        </p:blipFill>
        <p:spPr bwMode="auto">
          <a:xfrm>
            <a:off x="835710" y="2245014"/>
            <a:ext cx="2201104" cy="1377674"/>
          </a:xfrm>
          <a:prstGeom prst="rect">
            <a:avLst/>
          </a:prstGeom>
          <a:ln w="88900" cap="sq" cmpd="thickThin">
            <a:noFill/>
            <a:prstDash val="solid"/>
            <a:miter lim="800000"/>
          </a:ln>
          <a:effectLst>
            <a:innerShdw blurRad="76200">
              <a:srgbClr val="000000"/>
            </a:innerShdw>
          </a:effectLst>
          <a:extLst/>
        </p:spPr>
      </p:pic>
      <p:sp>
        <p:nvSpPr>
          <p:cNvPr id="5" name="Прямоугольник 4"/>
          <p:cNvSpPr/>
          <p:nvPr/>
        </p:nvSpPr>
        <p:spPr>
          <a:xfrm>
            <a:off x="5368953" y="5566495"/>
            <a:ext cx="6576969" cy="981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</a:pP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апреле 2018 года в пожарной части в д. Шевели силами Агентства по защите населения и территории Кемеровской области начала работу </a:t>
            </a:r>
            <a:r>
              <a:rPr lang="ru-RU" i="1" dirty="0" err="1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газодымозащитная</a:t>
            </a:r>
            <a:r>
              <a:rPr lang="ru-RU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служба. </a:t>
            </a:r>
            <a:endParaRPr lang="ru-RU" sz="1400" i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806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01490" y="6547391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3615" y="317664"/>
            <a:ext cx="11652307" cy="50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Осуществление мер по противодействию коррупции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766916" cy="1136749"/>
          </a:xfrm>
          <a:prstGeom prst="rect">
            <a:avLst/>
          </a:prstGeom>
        </p:spPr>
      </p:pic>
      <p:sp>
        <p:nvSpPr>
          <p:cNvPr id="9" name="Объект 6"/>
          <p:cNvSpPr txBox="1">
            <a:spLocks/>
          </p:cNvSpPr>
          <p:nvPr/>
        </p:nvSpPr>
        <p:spPr>
          <a:xfrm>
            <a:off x="293615" y="1102524"/>
            <a:ext cx="6828638" cy="5386090"/>
          </a:xfrm>
          <a:prstGeom prst="snip1Rect">
            <a:avLst>
              <a:gd name="adj" fmla="val 0"/>
            </a:avLst>
          </a:prstGeom>
          <a:noFill/>
          <a:ln w="38100">
            <a:noFill/>
          </a:ln>
          <a:scene3d>
            <a:camera prst="orthographicFront"/>
            <a:lightRig rig="threePt" dir="t"/>
          </a:scene3d>
          <a:sp3d>
            <a:bevelT w="114300" prst="artDeco"/>
          </a:sp3d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600"/>
              </a:spcBef>
              <a:buSzPct val="120000"/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Сведения  за 2017 год о  доходах,  расходах,  об  имуществе  и  обязательствах  имущественного характера лиц, замещающих должности муниципальной службы в органах местного самоуправления Крапивинского муниципального района, и членов их семей размещены  на  официальном сайте администрации района в сети «Интернет».</a:t>
            </a:r>
          </a:p>
          <a:p>
            <a:pPr algn="just">
              <a:spcBef>
                <a:spcPts val="600"/>
              </a:spcBef>
              <a:buSzPct val="120000"/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Ежеквартально проводится  мониторинг мер по противодействию коррупции.</a:t>
            </a:r>
          </a:p>
          <a:p>
            <a:pPr algn="just">
              <a:spcBef>
                <a:spcPts val="600"/>
              </a:spcBef>
              <a:buSzPct val="120000"/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На официальном сайте администрации района ведется раздел  «Противодействие  коррупции»</a:t>
            </a:r>
          </a:p>
          <a:p>
            <a:pPr algn="just">
              <a:spcBef>
                <a:spcPts val="600"/>
              </a:spcBef>
              <a:buSzPct val="120000"/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на сайте администрации района ежеквартально размещаются сведения о численности  муниципальных  служащих  и работников ОМСУ с указанием фактических затрат на  их денежное содержание</a:t>
            </a:r>
          </a:p>
          <a:p>
            <a:pPr algn="just">
              <a:spcBef>
                <a:spcPts val="600"/>
              </a:spcBef>
              <a:buSzPct val="120000"/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Муниципальные нормативные правовые акты предоставляются в прокуратуру Крапивинского района для проведения антикоррупционной экспертизы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7354347" y="1310907"/>
            <a:ext cx="4591575" cy="23237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spcBef>
                <a:spcPts val="600"/>
              </a:spcBef>
              <a:buClr>
                <a:srgbClr val="4472C4">
                  <a:lumMod val="50000"/>
                </a:srgbClr>
              </a:buClr>
            </a:pPr>
            <a:r>
              <a:rPr lang="ru-RU" sz="2000" b="1" dirty="0">
                <a:solidFill>
                  <a:srgbClr val="4472C4">
                    <a:lumMod val="50000"/>
                  </a:srgbClr>
                </a:solidFill>
              </a:rPr>
              <a:t>В 2017 году:</a:t>
            </a:r>
          </a:p>
          <a:p>
            <a:pPr marL="342900" lvl="1" indent="-342900" algn="just">
              <a:spcBef>
                <a:spcPts val="600"/>
              </a:spcBef>
              <a:buClr>
                <a:srgbClr val="4472C4">
                  <a:lumMod val="50000"/>
                </a:srgbClr>
              </a:buClr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По программе «Антикоррупционная деятельность органов местного самоуправления» прошли обучение 36 муниципальных служащих и 10 руководителей муниципальных учреждений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8126574" y="3533827"/>
            <a:ext cx="3047120" cy="3047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961695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6901490" y="6580947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3615" y="317664"/>
            <a:ext cx="11652307" cy="5014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Повышение качества государственных и муниципальных услуг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766916" cy="113674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30849" y="2955871"/>
            <a:ext cx="5322427" cy="5707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ru-RU" sz="2200" b="1" dirty="0">
                <a:solidFill>
                  <a:prstClr val="black">
                    <a:lumMod val="95000"/>
                    <a:lumOff val="5000"/>
                  </a:prstClr>
                </a:solidFill>
              </a:rPr>
              <a:t>В МФЦ оказывается 186 государственных и муниципальных услуг</a:t>
            </a:r>
          </a:p>
        </p:txBody>
      </p:sp>
      <p:pic>
        <p:nvPicPr>
          <p:cNvPr id="7" name="Объект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5685287" y="4665714"/>
            <a:ext cx="2432405" cy="168740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829441" y="1350411"/>
            <a:ext cx="556411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Муниципальное автономное учреждение «Многофункциональный центр предоставления государственных и муниципальных услуг»</a:t>
            </a:r>
            <a:br>
              <a:rPr lang="ru-RU" b="1" dirty="0">
                <a:solidFill>
                  <a:srgbClr val="002060"/>
                </a:solidFill>
              </a:rPr>
            </a:br>
            <a:r>
              <a:rPr lang="ru-RU" b="1" dirty="0">
                <a:solidFill>
                  <a:srgbClr val="002060"/>
                </a:solidFill>
              </a:rPr>
              <a:t>Крапивинского муниципального района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1711" y="1223139"/>
            <a:ext cx="612397" cy="791013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10" name="Прямоугольник 9"/>
          <p:cNvSpPr/>
          <p:nvPr/>
        </p:nvSpPr>
        <p:spPr>
          <a:xfrm>
            <a:off x="6901490" y="1131802"/>
            <a:ext cx="5040092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457200"/>
            <a:r>
              <a:rPr lang="ru-RU" sz="2000" b="1" dirty="0">
                <a:solidFill>
                  <a:srgbClr val="002060"/>
                </a:solidFill>
                <a:ea typeface="PMingLiU-ExtB" panose="02020500000000000000" pitchFamily="18" charset="-120"/>
                <a:cs typeface="Arial" panose="020B0604020202020204" pitchFamily="34" charset="0"/>
              </a:rPr>
              <a:t>2017 год:</a:t>
            </a:r>
          </a:p>
          <a:p>
            <a:pPr marL="342900" indent="-342900" algn="just" defTabSz="457200"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ea typeface="PMingLiU-ExtB" panose="02020500000000000000" pitchFamily="18" charset="-120"/>
                <a:cs typeface="Arial" panose="020B0604020202020204" pitchFamily="34" charset="0"/>
              </a:rPr>
              <a:t>42584 обращения</a:t>
            </a:r>
          </a:p>
          <a:p>
            <a:pPr marL="342900" indent="-342900" algn="just" defTabSz="457200">
              <a:buFont typeface="Wingdings" panose="05000000000000000000" pitchFamily="2" charset="2"/>
              <a:buChar char="ü"/>
            </a:pP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PMingLiU-ExtB" panose="02020500000000000000" pitchFamily="18" charset="-120"/>
              <a:cs typeface="Arial" panose="020B0604020202020204" pitchFamily="34" charset="0"/>
            </a:endParaRPr>
          </a:p>
          <a:p>
            <a:pPr marL="342900" indent="-342900" algn="just" defTabSz="457200">
              <a:buFont typeface="Wingdings" panose="05000000000000000000" pitchFamily="2" charset="2"/>
              <a:buChar char="ü"/>
            </a:pP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PMingLiU-ExtB" panose="02020500000000000000" pitchFamily="18" charset="-120"/>
              <a:cs typeface="Arial" panose="020B0604020202020204" pitchFamily="34" charset="0"/>
            </a:endParaRPr>
          </a:p>
          <a:p>
            <a:pPr algn="just" defTabSz="457200"/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PMingLiU-ExtB" panose="02020500000000000000" pitchFamily="18" charset="-120"/>
              <a:cs typeface="Arial" panose="020B0604020202020204" pitchFamily="34" charset="0"/>
            </a:endParaRPr>
          </a:p>
          <a:p>
            <a:pPr marL="342900" indent="-342900" algn="just" defTabSz="457200">
              <a:buFont typeface="Wingdings" panose="05000000000000000000" pitchFamily="2" charset="2"/>
              <a:buChar char="ü"/>
            </a:pP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PMingLiU-ExtB" panose="02020500000000000000" pitchFamily="18" charset="-120"/>
              <a:cs typeface="Arial" panose="020B0604020202020204" pitchFamily="34" charset="0"/>
            </a:endParaRPr>
          </a:p>
          <a:p>
            <a:pPr marL="342900" indent="-342900" algn="just" defTabSz="457200">
              <a:buFont typeface="Wingdings" panose="05000000000000000000" pitchFamily="2" charset="2"/>
              <a:buChar char="ü"/>
            </a:pPr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PMingLiU-ExtB" panose="02020500000000000000" pitchFamily="18" charset="-120"/>
              <a:cs typeface="Arial" panose="020B0604020202020204" pitchFamily="34" charset="0"/>
            </a:endParaRPr>
          </a:p>
          <a:p>
            <a:pPr algn="just" defTabSz="457200"/>
            <a:endParaRPr lang="ru-RU" sz="2000" dirty="0">
              <a:solidFill>
                <a:srgbClr val="002060"/>
              </a:solidFill>
              <a:latin typeface="Arial" panose="020B0604020202020204" pitchFamily="34" charset="0"/>
              <a:ea typeface="PMingLiU-ExtB" panose="02020500000000000000" pitchFamily="18" charset="-120"/>
              <a:cs typeface="Arial" panose="020B0604020202020204" pitchFamily="34" charset="0"/>
            </a:endParaRPr>
          </a:p>
          <a:p>
            <a:pPr marL="342900" indent="-342900" algn="just" defTabSz="457200"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srgbClr val="002060"/>
                </a:solidFill>
                <a:ea typeface="PMingLiU-ExtB" panose="02020500000000000000" pitchFamily="18" charset="-120"/>
                <a:cs typeface="Arial" panose="020B0604020202020204" pitchFamily="34" charset="0"/>
              </a:rPr>
              <a:t>Мобильный офис выполнил 185 выездов</a:t>
            </a:r>
          </a:p>
          <a:p>
            <a:pPr marL="800100" lvl="1" indent="-342900" algn="just" defTabSz="45720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ru-RU" sz="2000" dirty="0">
                <a:solidFill>
                  <a:srgbClr val="002060"/>
                </a:solidFill>
                <a:ea typeface="PMingLiU-ExtB" panose="02020500000000000000" pitchFamily="18" charset="-120"/>
                <a:cs typeface="Arial" panose="020B0604020202020204" pitchFamily="34" charset="0"/>
              </a:rPr>
              <a:t>принял  3367 обращений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7" cstate="email"/>
          <a:srcRect/>
          <a:stretch/>
        </p:blipFill>
        <p:spPr>
          <a:xfrm>
            <a:off x="7314071" y="1774377"/>
            <a:ext cx="2833787" cy="1802795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8" cstate="email"/>
          <a:srcRect/>
          <a:stretch/>
        </p:blipFill>
        <p:spPr>
          <a:xfrm>
            <a:off x="8243731" y="4665713"/>
            <a:ext cx="3559494" cy="168740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email"/>
          <a:stretch>
            <a:fillRect/>
          </a:stretch>
        </p:blipFill>
        <p:spPr>
          <a:xfrm>
            <a:off x="383458" y="2054722"/>
            <a:ext cx="1390650" cy="5810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0" cstate="email"/>
          <a:srcRect/>
          <a:stretch/>
        </p:blipFill>
        <p:spPr>
          <a:xfrm>
            <a:off x="766915" y="3642577"/>
            <a:ext cx="4523595" cy="2413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137223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6901" y="205734"/>
            <a:ext cx="4547532" cy="1002281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НАШИ 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80479" y="1632475"/>
            <a:ext cx="10635660" cy="5019791"/>
          </a:xfrm>
        </p:spPr>
        <p:txBody>
          <a:bodyPr>
            <a:noAutofit/>
          </a:bodyPr>
          <a:lstStyle/>
          <a:p>
            <a:pPr lvl="0" algn="just">
              <a:lnSpc>
                <a:spcPct val="100000"/>
              </a:lnSpc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400" dirty="0"/>
              <a:t> </a:t>
            </a:r>
            <a:r>
              <a:rPr lang="ru-RU" sz="2600" dirty="0"/>
              <a:t>Продолжение работы по мобилизации доходов в бюджет района и поселений</a:t>
            </a:r>
          </a:p>
          <a:p>
            <a:pPr lvl="0" algn="just">
              <a:lnSpc>
                <a:spcPct val="100000"/>
              </a:lnSpc>
              <a:spcBef>
                <a:spcPts val="12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600" dirty="0"/>
              <a:t> Выполнение государственной программы развития сельского хозяйства</a:t>
            </a:r>
          </a:p>
          <a:p>
            <a:pPr lvl="0" algn="just">
              <a:lnSpc>
                <a:spcPct val="100000"/>
              </a:lnSpc>
              <a:spcBef>
                <a:spcPts val="12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600" dirty="0"/>
              <a:t> Поддержка малого предпринимательства и формирование благоприятных условий для его развития</a:t>
            </a:r>
          </a:p>
          <a:p>
            <a:pPr lvl="0" algn="just">
              <a:lnSpc>
                <a:spcPct val="100000"/>
              </a:lnSpc>
              <a:spcBef>
                <a:spcPts val="12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600" dirty="0"/>
              <a:t> Повышение инвестиционной привлекательности</a:t>
            </a:r>
          </a:p>
          <a:p>
            <a:pPr lvl="0" algn="just">
              <a:lnSpc>
                <a:spcPct val="100000"/>
              </a:lnSpc>
              <a:spcBef>
                <a:spcPts val="12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600" dirty="0"/>
              <a:t> Модернизация коммунальной и дорожной инфраструктуры. Главная задача в этой сфере на предстоящий период - строительство водовода </a:t>
            </a:r>
          </a:p>
          <a:p>
            <a:pPr lvl="0" algn="just">
              <a:lnSpc>
                <a:spcPct val="100000"/>
              </a:lnSpc>
              <a:spcBef>
                <a:spcPts val="12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600" dirty="0"/>
              <a:t> Передача в концессию объекты водоснабжения и водоотведения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760404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6901" y="205734"/>
            <a:ext cx="4547532" cy="1002281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НАШИ ЗАДАЧИ: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4525" y="1420441"/>
            <a:ext cx="11266414" cy="5331542"/>
          </a:xfrm>
        </p:spPr>
        <p:txBody>
          <a:bodyPr>
            <a:noAutofit/>
          </a:bodyPr>
          <a:lstStyle/>
          <a:p>
            <a:pPr lvl="0" algn="just">
              <a:lnSpc>
                <a:spcPct val="100000"/>
              </a:lnSpc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550" dirty="0"/>
              <a:t> Улучшение жилищных условий нуждающихся семей в рамках государственных программ</a:t>
            </a:r>
          </a:p>
          <a:p>
            <a:pPr lvl="0" algn="just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550" dirty="0"/>
              <a:t> Приведение в соответствие с законодательством градостроительной документации района и поселений </a:t>
            </a:r>
          </a:p>
          <a:p>
            <a:pPr lvl="0" algn="just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550" dirty="0"/>
              <a:t> Модернизация материально-технической базы учреждений социальной сферы.  Реконструкция блока «В» Шевелевской средней школы</a:t>
            </a:r>
          </a:p>
          <a:p>
            <a:pPr lvl="0" algn="just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550" dirty="0"/>
              <a:t> Исполнение всех социальных обязательств, включая своевременную и в полном объеме выплату заработной платы. Меры социальной поддержки предоставлять в соответствии с критериями адресности и нуждаемости </a:t>
            </a:r>
          </a:p>
          <a:p>
            <a:pPr lvl="0" algn="just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550" dirty="0"/>
              <a:t> Активизация мероприятий по улучшению демографической ситуации в районе</a:t>
            </a:r>
          </a:p>
          <a:p>
            <a:pPr lvl="0" algn="just">
              <a:lnSpc>
                <a:spcPct val="100000"/>
              </a:lnSpc>
              <a:spcBef>
                <a:spcPts val="600"/>
              </a:spcBef>
              <a:buClr>
                <a:srgbClr val="C00000"/>
              </a:buClr>
              <a:buSzPct val="130000"/>
              <a:buFont typeface="Wingdings" panose="05000000000000000000" pitchFamily="2" charset="2"/>
              <a:buChar char="ü"/>
            </a:pPr>
            <a:r>
              <a:rPr lang="ru-RU" sz="2550" dirty="0"/>
              <a:t> Патриотическое воспитание подрастающего поколения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928288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Объект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79912" y="1387422"/>
            <a:ext cx="4652277" cy="48572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901490" y="6580947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3005" y="250673"/>
            <a:ext cx="11652307" cy="9485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2200" b="1" dirty="0">
                <a:solidFill>
                  <a:prstClr val="black"/>
                </a:solidFill>
                <a:latin typeface="Calibri Light"/>
              </a:rPr>
              <a:t> </a:t>
            </a:r>
            <a:r>
              <a:rPr lang="ru-RU" sz="2600" b="1" dirty="0">
                <a:solidFill>
                  <a:prstClr val="black"/>
                </a:solidFill>
                <a:latin typeface="Calibri Light"/>
              </a:rPr>
              <a:t>Исполнительно-распорядительная деятельность администрации Крапивинского муниципального района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766916" cy="113674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6429485" y="3593039"/>
            <a:ext cx="4694318" cy="2530922"/>
          </a:xfrm>
          <a:prstGeom prst="rect">
            <a:avLst/>
          </a:prstGeom>
        </p:spPr>
      </p:pic>
      <p:sp>
        <p:nvSpPr>
          <p:cNvPr id="14" name="Скругленный прямоугольник 13"/>
          <p:cNvSpPr/>
          <p:nvPr/>
        </p:nvSpPr>
        <p:spPr>
          <a:xfrm>
            <a:off x="767522" y="1712338"/>
            <a:ext cx="4277056" cy="4411623"/>
          </a:xfrm>
          <a:prstGeom prst="roundRect">
            <a:avLst>
              <a:gd name="adj" fmla="val 7931"/>
            </a:avLst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2000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Исполнительно-распорядительная деятельность</a:t>
            </a: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ru-RU" sz="2000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администрации Крапивинского муниципального района направлена на организацию исполнения законодательства на территории района и сопровождается принятием нормативных правовых актов </a:t>
            </a:r>
            <a:endParaRPr lang="ru-RU" sz="2000" i="1" dirty="0">
              <a:solidFill>
                <a:prstClr val="black"/>
              </a:solidFill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464056" y="1387422"/>
            <a:ext cx="634764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Bef>
                <a:spcPts val="600"/>
              </a:spcBef>
            </a:pPr>
            <a:r>
              <a:rPr lang="ru-RU" sz="2000" b="1" dirty="0">
                <a:solidFill>
                  <a:prstClr val="black"/>
                </a:solidFill>
              </a:rPr>
              <a:t>В 2017 году:</a:t>
            </a:r>
          </a:p>
          <a:p>
            <a:pPr marL="228600" indent="-228600" algn="just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принято 1196 постановлений, из них нормативными правовыми актами являются 173 постановления.</a:t>
            </a:r>
          </a:p>
          <a:p>
            <a:pPr marL="228600" indent="-228600" algn="just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ü"/>
            </a:pPr>
            <a:r>
              <a:rPr lang="ru-RU" sz="2000" dirty="0">
                <a:solidFill>
                  <a:prstClr val="black"/>
                </a:solidFill>
              </a:rPr>
              <a:t>в администрацию района поступило 4737 документов, подготовлен и отправлен 2661 документ. </a:t>
            </a:r>
          </a:p>
        </p:txBody>
      </p:sp>
    </p:spTree>
    <p:extLst>
      <p:ext uri="{BB962C8B-B14F-4D97-AF65-F5344CB8AC3E}">
        <p14:creationId xmlns:p14="http://schemas.microsoft.com/office/powerpoint/2010/main" xmlns="" val="27466565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203789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graphicFrame>
        <p:nvGraphicFramePr>
          <p:cNvPr id="6" name="Объект 3"/>
          <p:cNvGraphicFramePr>
            <a:graphicFrameLocks/>
          </p:cNvGraphicFramePr>
          <p:nvPr>
            <p:extLst/>
          </p:nvPr>
        </p:nvGraphicFramePr>
        <p:xfrm>
          <a:off x="616393" y="1091236"/>
          <a:ext cx="5696212" cy="58392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Агропромышленный комплекс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 cstate="email"/>
          <a:srcRect/>
          <a:stretch/>
        </p:blipFill>
        <p:spPr>
          <a:xfrm>
            <a:off x="6577893" y="1018739"/>
            <a:ext cx="3590031" cy="22906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7355466" y="3973296"/>
            <a:ext cx="4471331" cy="2129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269455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graphicFrame>
        <p:nvGraphicFramePr>
          <p:cNvPr id="8" name="Объект 3"/>
          <p:cNvGraphicFramePr>
            <a:graphicFrameLocks/>
          </p:cNvGraphicFramePr>
          <p:nvPr>
            <p:extLst/>
          </p:nvPr>
        </p:nvGraphicFramePr>
        <p:xfrm>
          <a:off x="6668061" y="789478"/>
          <a:ext cx="5846142" cy="57116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Агропромышленный комплекс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8" cstate="email"/>
          <a:srcRect/>
          <a:stretch/>
        </p:blipFill>
        <p:spPr>
          <a:xfrm>
            <a:off x="3633628" y="4166299"/>
            <a:ext cx="3034433" cy="202794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92305" y="909023"/>
            <a:ext cx="4067829" cy="271188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174077" y="4166299"/>
            <a:ext cx="3181519" cy="201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695311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Агропромышленный комплекс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33338338"/>
              </p:ext>
            </p:extLst>
          </p:nvPr>
        </p:nvGraphicFramePr>
        <p:xfrm>
          <a:off x="861391" y="1311338"/>
          <a:ext cx="10601739" cy="49575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361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13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62717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5465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940633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254635">
                <a:tc row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Наименование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2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2016 год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2017 год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701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Количество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% к 2016 году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Доля в </a:t>
                      </a:r>
                      <a:r>
                        <a:rPr lang="ru-RU" sz="2200" dirty="0" err="1">
                          <a:effectLst/>
                        </a:rPr>
                        <a:t>общеобластном</a:t>
                      </a:r>
                      <a:r>
                        <a:rPr lang="ru-RU" sz="2200" dirty="0">
                          <a:effectLst/>
                        </a:rPr>
                        <a:t> производстве, %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2891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Производство молока, 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тыс. тонн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23,0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23,5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102,4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7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691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Надой молока на 1 корову в сельхозпредприятиях, кг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4134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4466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108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 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7272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effectLst/>
                        </a:rPr>
                        <a:t>Скот и птица (в живом весе), тыс. тонн</a:t>
                      </a:r>
                      <a:endParaRPr lang="ru-RU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2,6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2,8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>
                          <a:effectLst/>
                        </a:rPr>
                        <a:t>108,2</a:t>
                      </a:r>
                      <a:endParaRPr lang="ru-RU" sz="2200" b="1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>
                          <a:effectLst/>
                        </a:rPr>
                        <a:t>2,1</a:t>
                      </a:r>
                      <a:endParaRPr lang="ru-RU" sz="22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388076" y="803295"/>
            <a:ext cx="9415847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altLang="ru-RU" sz="22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Производство продукции животноводства (в хозяйствах всех категорий)</a:t>
            </a:r>
            <a:endParaRPr lang="ru-RU" altLang="ru-RU" sz="2200" dirty="0">
              <a:solidFill>
                <a:prstClr val="white"/>
              </a:solidFill>
              <a:latin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6159949" y="4644376"/>
            <a:ext cx="3060457" cy="18899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>
          <a:xfrm>
            <a:off x="2051873" y="4363847"/>
            <a:ext cx="3335582" cy="2532244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xmlns="" val="3461700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600" b="1" spc="-100" dirty="0">
                <a:solidFill>
                  <a:prstClr val="black"/>
                </a:solidFill>
              </a:rPr>
              <a:t>Государственная поддержка агропромышленного комплекса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33622" y="1787537"/>
            <a:ext cx="7896225" cy="510778"/>
          </a:xfrm>
          <a:prstGeom prst="roundRect">
            <a:avLst>
              <a:gd name="adj" fmla="val 25991"/>
            </a:avLst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Направления господдержки в 2017 году 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1485898" y="2389541"/>
            <a:ext cx="9591676" cy="903387"/>
          </a:xfrm>
          <a:prstGeom prst="roundRect">
            <a:avLst>
              <a:gd name="adj" fmla="val 25991"/>
            </a:avLst>
          </a:prstGeom>
          <a:solidFill>
            <a:srgbClr val="CCE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1162050"/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Оказание несвязанной поддержки в области растениеводства на 1 гектар пашни 15 сельхозпредприятиям района</a:t>
            </a:r>
            <a:endParaRPr lang="ru-RU" sz="2200" b="1" dirty="0">
              <a:solidFill>
                <a:prstClr val="black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485898" y="3428016"/>
            <a:ext cx="9591676" cy="614303"/>
          </a:xfrm>
          <a:prstGeom prst="roundRect">
            <a:avLst>
              <a:gd name="adj" fmla="val 25991"/>
            </a:avLst>
          </a:prstGeom>
          <a:solidFill>
            <a:srgbClr val="CCE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1162050"/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Субсидию за реализованное молоко получили 2 предприятия</a:t>
            </a:r>
          </a:p>
          <a:p>
            <a:pPr marL="1162050"/>
            <a:endParaRPr lang="ru-RU" sz="600" b="1" dirty="0">
              <a:solidFill>
                <a:prstClr val="black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1485898" y="4182714"/>
            <a:ext cx="9591676" cy="903387"/>
          </a:xfrm>
          <a:prstGeom prst="roundRect">
            <a:avLst>
              <a:gd name="adj" fmla="val 25991"/>
            </a:avLst>
          </a:prstGeom>
          <a:solidFill>
            <a:srgbClr val="CCE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1162050"/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Субсидию на содержание маточного поголовья получили </a:t>
            </a:r>
          </a:p>
          <a:p>
            <a:pPr marL="1162050"/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предприятия</a:t>
            </a:r>
            <a:endParaRPr lang="ru-RU" sz="2200" b="1" dirty="0">
              <a:solidFill>
                <a:prstClr val="black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8754" y="2449239"/>
            <a:ext cx="1295400" cy="646331"/>
          </a:xfrm>
          <a:prstGeom prst="rect">
            <a:avLst/>
          </a:prstGeom>
          <a:solidFill>
            <a:srgbClr val="33CCFF"/>
          </a:solidFill>
          <a:ln w="28575">
            <a:solidFill>
              <a:srgbClr val="CCEC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11,7 млн. рублей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78754" y="3420804"/>
            <a:ext cx="1295400" cy="646331"/>
          </a:xfrm>
          <a:prstGeom prst="rect">
            <a:avLst/>
          </a:prstGeom>
          <a:solidFill>
            <a:srgbClr val="33CCFF"/>
          </a:solidFill>
          <a:ln w="28575">
            <a:solidFill>
              <a:srgbClr val="CCEC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2,4 млн. рублей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878754" y="4273477"/>
            <a:ext cx="1295400" cy="646331"/>
          </a:xfrm>
          <a:prstGeom prst="rect">
            <a:avLst/>
          </a:prstGeom>
          <a:solidFill>
            <a:srgbClr val="33CCFF"/>
          </a:solidFill>
          <a:ln w="28575">
            <a:solidFill>
              <a:srgbClr val="CCEC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prstClr val="black"/>
                </a:solidFill>
              </a:rPr>
              <a:t>2,2 млн. рублей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485898" y="5226496"/>
            <a:ext cx="9591676" cy="1300877"/>
          </a:xfrm>
          <a:prstGeom prst="roundRect">
            <a:avLst>
              <a:gd name="adj" fmla="val 25991"/>
            </a:avLst>
          </a:prstGeom>
          <a:solidFill>
            <a:srgbClr val="CCE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anchor="ctr">
            <a:spAutoFit/>
          </a:bodyPr>
          <a:lstStyle/>
          <a:p>
            <a:pPr marL="1162050"/>
            <a:r>
              <a:rPr lang="ru-RU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Субсидии на поддержку животноводства, на возмещение части затрат на приобретение элитных семян, возмещение процентных ставок по кредитам</a:t>
            </a:r>
            <a:endParaRPr lang="ru-RU" sz="2200" b="1" dirty="0">
              <a:solidFill>
                <a:prstClr val="black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133473" y="879421"/>
            <a:ext cx="10296525" cy="816890"/>
          </a:xfrm>
          <a:prstGeom prst="rect">
            <a:avLst/>
          </a:prstGeom>
          <a:solidFill>
            <a:srgbClr val="00CCFF"/>
          </a:solidFill>
        </p:spPr>
        <p:txBody>
          <a:bodyPr wrap="square">
            <a:spAutoFit/>
          </a:bodyPr>
          <a:lstStyle/>
          <a:p>
            <a:pPr indent="342265" algn="ctr">
              <a:lnSpc>
                <a:spcPct val="107000"/>
              </a:lnSpc>
              <a:tabLst>
                <a:tab pos="114300" algn="l"/>
              </a:tabLst>
            </a:pPr>
            <a:r>
              <a:rPr lang="ru-RU" sz="2200" b="1" dirty="0">
                <a:solidFill>
                  <a:prstClr val="white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Объем государственной поддержки агропромышленного комплекса района    в 2017 году составил 24,7 млн. рублей.</a:t>
            </a:r>
            <a:endParaRPr lang="ru-RU" sz="2200" b="1" dirty="0">
              <a:solidFill>
                <a:prstClr val="white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121507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273842"/>
            <a:ext cx="12192000" cy="45139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50541" y="-19665"/>
            <a:ext cx="803486" cy="119095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6945877" y="6557493"/>
            <a:ext cx="5290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>
                <a:solidFill>
                  <a:prstClr val="white"/>
                </a:solidFill>
              </a:rPr>
              <a:t>Отчет о результатах деятельности за 2017 год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120877" y="209596"/>
            <a:ext cx="6862916" cy="4924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ru-RU" sz="2600" b="1" spc="-100" dirty="0">
                <a:solidFill>
                  <a:prstClr val="black"/>
                </a:solidFill>
              </a:rPr>
              <a:t>Производство промышленной продукции</a:t>
            </a: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>
          <a:xfrm>
            <a:off x="718054" y="1200354"/>
            <a:ext cx="8313738" cy="31322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85000"/>
              </a:lnSpc>
              <a:spcBef>
                <a:spcPts val="1300"/>
              </a:spcBef>
              <a:buFont typeface="Arial" pitchFamily="34" charset="0"/>
              <a:buNone/>
              <a:defRPr sz="32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400" i="1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85000"/>
              </a:lnSpc>
              <a:spcBef>
                <a:spcPts val="600"/>
              </a:spcBef>
              <a:buFont typeface="Arial" pitchFamily="34" charset="0"/>
              <a:buNone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 algn="just">
              <a:spcBef>
                <a:spcPct val="40000"/>
              </a:spcBef>
              <a:buClr>
                <a:srgbClr val="FFFF00"/>
              </a:buClr>
              <a:buFont typeface="Wingdings" panose="05000000000000000000" pitchFamily="2" charset="2"/>
              <a:buChar char="Ø"/>
            </a:pPr>
            <a:r>
              <a:rPr lang="ru-RU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2017 году объем  отгруженных товаров собственного производства, выполненных работ и услуг составил 365,6 </a:t>
            </a:r>
            <a:r>
              <a:rPr lang="ru-RU" altLang="ru-RU" sz="2000" b="1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млн.рублей</a:t>
            </a:r>
            <a:r>
              <a:rPr lang="ru-RU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algn="just">
              <a:spcBef>
                <a:spcPct val="40000"/>
              </a:spcBef>
            </a:pPr>
            <a:r>
              <a:rPr lang="ru-RU" alt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Производство по видам деятельности характеризуется следующими темпами (в действующих ценах) к предыдущему году:</a:t>
            </a:r>
          </a:p>
          <a:p>
            <a:pPr marL="444500" lvl="1" algn="just">
              <a:spcBef>
                <a:spcPct val="40000"/>
              </a:spcBef>
            </a:pPr>
            <a:r>
              <a:rPr lang="ru-RU" alt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добыча полезных ископаемых – </a:t>
            </a:r>
            <a:r>
              <a:rPr lang="ru-RU" altLang="ru-RU" sz="1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86,2 %</a:t>
            </a:r>
            <a:r>
              <a:rPr lang="ru-RU" alt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44500" lvl="1" algn="just">
              <a:spcBef>
                <a:spcPct val="40000"/>
              </a:spcBef>
            </a:pPr>
            <a:r>
              <a:rPr lang="ru-RU" alt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обрабатывающие производства – </a:t>
            </a:r>
            <a:r>
              <a:rPr lang="ru-RU" altLang="ru-RU" sz="1800" i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87,7%</a:t>
            </a:r>
            <a:r>
              <a:rPr lang="ru-RU" alt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 marL="444500" lvl="1" algn="just">
              <a:spcBef>
                <a:spcPct val="40000"/>
              </a:spcBef>
            </a:pPr>
            <a:r>
              <a:rPr lang="ru-RU" alt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электрической энергией, газом, паром и горячей водой; кондиционирование воздуха-113,2 %;</a:t>
            </a:r>
          </a:p>
          <a:p>
            <a:pPr marL="444500" lvl="1" algn="just">
              <a:spcBef>
                <a:spcPct val="40000"/>
              </a:spcBef>
            </a:pPr>
            <a:r>
              <a:rPr lang="ru-RU" alt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водоснабжение; водоотведение, организация сбора отходов - 99,1 %.</a:t>
            </a:r>
          </a:p>
        </p:txBody>
      </p:sp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70169" y="2751120"/>
            <a:ext cx="2101638" cy="1415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68500" y="1210293"/>
            <a:ext cx="1916112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9590" y="4683128"/>
            <a:ext cx="2154886" cy="1342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Рисунок 2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29347" y="4857223"/>
            <a:ext cx="2107690" cy="14011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Рисунок 10" descr="http://www.by.all.biz/img/by/catalog/113459.jpe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1202" y="5107239"/>
            <a:ext cx="1905592" cy="1381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9" cstate="email"/>
          <a:srcRect/>
          <a:stretch/>
        </p:blipFill>
        <p:spPr>
          <a:xfrm>
            <a:off x="7937029" y="4444509"/>
            <a:ext cx="2189527" cy="127512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xmlns="" val="9586979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Metropolitan" id="{4C5440D6-04D2-4954-96CF-F251137069B2}" vid="{79CFCA13-9412-4290-BB4B-85112F88857B}"/>
    </a:ext>
  </a:extLst>
</a:theme>
</file>

<file path=ppt/theme/theme3.xml><?xml version="1.0" encoding="utf-8"?>
<a:theme xmlns:a="http://schemas.openxmlformats.org/drawingml/2006/main" name="24_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586</TotalTime>
  <Words>3474</Words>
  <Application>Microsoft Office PowerPoint</Application>
  <PresentationFormat>Произвольный</PresentationFormat>
  <Paragraphs>751</Paragraphs>
  <Slides>48</Slides>
  <Notes>39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48</vt:i4>
      </vt:variant>
    </vt:vector>
  </HeadingPairs>
  <TitlesOfParts>
    <vt:vector size="51" baseType="lpstr">
      <vt:lpstr>1_Тема Office</vt:lpstr>
      <vt:lpstr>Метрополия</vt:lpstr>
      <vt:lpstr>24_Тема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 Исполнение бюджета муниципального района, осуществление контроля за его исполнением</vt:lpstr>
      <vt:lpstr> Выравнивание уровня бюджетной обеспеченности поселений, входящих в состав муниципального района, за счет средств бюджета муниципального района</vt:lpstr>
      <vt:lpstr> Муниципальные закупки </vt:lpstr>
      <vt:lpstr> Владение, пользование и распоряжение имуществом, находящимся в муниципальной собственности</vt:lpstr>
      <vt:lpstr>Слайд 22</vt:lpstr>
      <vt:lpstr> Передача объектов коммунального хозяйства в концессию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НАШИ ЗАДАЧИ:</vt:lpstr>
      <vt:lpstr>НАШИ ЗАДАЧИ: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СОВЕТ НАРОДНЫХ ДЕПУТАТОВ КРАПИВИНСКОГО МУНИЦИПАЛЬНОГО РАЙОНА  5 СОЗЫВА</dc:title>
  <dc:creator>Экономист 4</dc:creator>
  <cp:lastModifiedBy>Трегубов Д.</cp:lastModifiedBy>
  <cp:revision>62</cp:revision>
  <dcterms:created xsi:type="dcterms:W3CDTF">2016-12-06T09:24:45Z</dcterms:created>
  <dcterms:modified xsi:type="dcterms:W3CDTF">2018-05-30T04:59:41Z</dcterms:modified>
</cp:coreProperties>
</file>