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0" r:id="rId3"/>
    <p:sldId id="385" r:id="rId4"/>
    <p:sldId id="384" r:id="rId5"/>
    <p:sldId id="386" r:id="rId6"/>
    <p:sldId id="368" r:id="rId7"/>
    <p:sldId id="382" r:id="rId8"/>
    <p:sldId id="383" r:id="rId9"/>
    <p:sldId id="344" r:id="rId10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82" autoAdjust="0"/>
  </p:normalViewPr>
  <p:slideViewPr>
    <p:cSldViewPr>
      <p:cViewPr varScale="1">
        <p:scale>
          <a:sx n="114" d="100"/>
          <a:sy n="114" d="100"/>
        </p:scale>
        <p:origin x="-678" y="-96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0453890920424116E-2"/>
                  <c:y val="0.124752534797444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36,4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6124700460841499E-2"/>
                  <c:y val="4.27032475792445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15,1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7.9626286047707849E-3"/>
                  <c:y val="-2.75262931167473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9,3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зерновые</c:v>
                </c:pt>
                <c:pt idx="1">
                  <c:v>технические</c:v>
                </c:pt>
                <c:pt idx="2">
                  <c:v>картофель</c:v>
                </c:pt>
                <c:pt idx="3">
                  <c:v>кормовые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36.4</c:v>
                </c:pt>
                <c:pt idx="1">
                  <c:v>15.1</c:v>
                </c:pt>
                <c:pt idx="2">
                  <c:v>1.3</c:v>
                </c:pt>
                <c:pt idx="3">
                  <c:v>9.3000000000000007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9054305715520234"/>
          <c:y val="0.21114889076615501"/>
          <c:w val="0.19788350613424688"/>
          <c:h val="0.2552993386737776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К(Ф)Х Печерин С.В.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"Весна"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"Золотая Нива"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ООО "Банновское"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ООО "Плотниковское"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ООО "Златозара"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зерновых и зернобобовых культур, ц/га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21.2</c:v>
                </c:pt>
              </c:numCache>
            </c:numRef>
          </c:val>
        </c:ser>
        <c:axId val="115716096"/>
        <c:axId val="115717632"/>
      </c:barChart>
      <c:catAx>
        <c:axId val="115716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717632"/>
        <c:crosses val="autoZero"/>
        <c:auto val="1"/>
        <c:lblAlgn val="ctr"/>
        <c:lblOffset val="100"/>
      </c:catAx>
      <c:valAx>
        <c:axId val="115717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71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75072265582888"/>
          <c:y val="5.3550406853205598E-2"/>
          <c:w val="0.34887634938020362"/>
          <c:h val="0.799634734104627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"Златозара"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"Банновское"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АО "Ваганово"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К(Ф)Х Печерин С.В.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ООО "Плотниковское"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ООО "Золотая Нива"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Валовое производство зерновых и зернобобовых, тыс.тн.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</c:ser>
        <c:axId val="44002304"/>
        <c:axId val="44020480"/>
      </c:barChart>
      <c:catAx>
        <c:axId val="4400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20480"/>
        <c:crosses val="autoZero"/>
        <c:auto val="1"/>
        <c:lblAlgn val="ctr"/>
        <c:lblOffset val="100"/>
      </c:catAx>
      <c:valAx>
        <c:axId val="4402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0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73676017727686"/>
          <c:y val="9.0877623864117477E-2"/>
          <c:w val="0.36618426787590652"/>
          <c:h val="0.8182444596787861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"Златозара"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картофеля, ц/га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ИП Младенов А.В.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картофеля, ц/га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"Весна"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картофеля, ц/га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</c:ser>
        <c:axId val="61618816"/>
        <c:axId val="61624704"/>
      </c:barChart>
      <c:catAx>
        <c:axId val="61618816"/>
        <c:scaling>
          <c:orientation val="minMax"/>
        </c:scaling>
        <c:axPos val="b"/>
        <c:tickLblPos val="nextTo"/>
        <c:crossAx val="61624704"/>
        <c:crosses val="autoZero"/>
        <c:auto val="1"/>
        <c:lblAlgn val="ctr"/>
        <c:lblOffset val="100"/>
      </c:catAx>
      <c:valAx>
        <c:axId val="61624704"/>
        <c:scaling>
          <c:orientation val="minMax"/>
        </c:scaling>
        <c:axPos val="l"/>
        <c:majorGridlines/>
        <c:numFmt formatCode="General" sourceLinked="1"/>
        <c:tickLblPos val="nextTo"/>
        <c:crossAx val="616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645826273320004"/>
          <c:y val="0.26130350793695245"/>
          <c:w val="0.35762145068492751"/>
          <c:h val="0.47739298412609538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ИП Тупицын А.Н.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технических культур, ц/га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"Плотниковское"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технических культур, ц/га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"Златозара"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Урожайность технических культур, ц/га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14.6</c:v>
                </c:pt>
              </c:numCache>
            </c:numRef>
          </c:val>
        </c:ser>
        <c:axId val="115370240"/>
        <c:axId val="115384320"/>
      </c:barChart>
      <c:catAx>
        <c:axId val="115370240"/>
        <c:scaling>
          <c:orientation val="minMax"/>
        </c:scaling>
        <c:axPos val="b"/>
        <c:tickLblPos val="nextTo"/>
        <c:crossAx val="115384320"/>
        <c:crosses val="autoZero"/>
        <c:auto val="1"/>
        <c:lblAlgn val="ctr"/>
        <c:lblOffset val="100"/>
      </c:catAx>
      <c:valAx>
        <c:axId val="115384320"/>
        <c:scaling>
          <c:orientation val="minMax"/>
        </c:scaling>
        <c:axPos val="l"/>
        <c:majorGridlines/>
        <c:numFmt formatCode="General" sourceLinked="1"/>
        <c:tickLblPos val="nextTo"/>
        <c:crossAx val="115370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89273984848105"/>
          <c:y val="0.26610515779222366"/>
          <c:w val="0.36460336531352516"/>
          <c:h val="0.46778934986546078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Растениеводство, млн. 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56.5</c:v>
                </c:pt>
                <c:pt idx="1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Животноводство, млн. 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43.8</c:v>
                </c:pt>
                <c:pt idx="1">
                  <c:v>16.399999999999999</c:v>
                </c:pt>
              </c:numCache>
            </c:numRef>
          </c:val>
        </c:ser>
        <c:overlap val="100"/>
        <c:axId val="114852608"/>
        <c:axId val="114854144"/>
      </c:barChart>
      <c:catAx>
        <c:axId val="114852608"/>
        <c:scaling>
          <c:orientation val="minMax"/>
        </c:scaling>
        <c:axPos val="b"/>
        <c:tickLblPos val="nextTo"/>
        <c:crossAx val="114854144"/>
        <c:crosses val="autoZero"/>
        <c:auto val="1"/>
        <c:lblAlgn val="ctr"/>
        <c:lblOffset val="100"/>
      </c:catAx>
      <c:valAx>
        <c:axId val="114854144"/>
        <c:scaling>
          <c:orientation val="minMax"/>
        </c:scaling>
        <c:axPos val="l"/>
        <c:majorGridlines/>
        <c:numFmt formatCode="General" sourceLinked="1"/>
        <c:tickLblPos val="nextTo"/>
        <c:crossAx val="11485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20108153493961"/>
          <c:y val="0.59525684929470057"/>
          <c:w val="0.28360846127048517"/>
          <c:h val="0.30497378991729607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91517-EAEF-4CCB-85C4-0E905B23E9C1}">
      <dsp:nvSpPr>
        <dsp:cNvPr id="0" name=""/>
        <dsp:cNvSpPr/>
      </dsp:nvSpPr>
      <dsp:spPr>
        <a:xfrm>
          <a:off x="0" y="6186"/>
          <a:ext cx="6321027" cy="31630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 2022 году было введено 3500 га: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 АО «Ваганово» – 2400 га.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 ООО «Золотая Нива» - 754 га.;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 ООО «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Банновское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» – 346 га.</a:t>
          </a:r>
        </a:p>
      </dsp:txBody>
      <dsp:txXfrm>
        <a:off x="0" y="6186"/>
        <a:ext cx="6321027" cy="3163018"/>
      </dsp:txXfrm>
    </dsp:sp>
  </dsp:spTree>
</dsp:drawing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0.16366</cdr:x>
      <cdr:y>0.08497</cdr:y>
    </cdr:from>
    <cdr:to>
      <cdr:x>0.29459</cdr:x>
      <cdr:y>0.22093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8" y="357190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100,3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0.4603</cdr:x>
      <cdr:y>0.50984</cdr:y>
    </cdr:from>
    <cdr:to>
      <cdr:x>0.52167</cdr:x>
      <cdr:y>0.57782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4710" y="2143140"/>
          <a:ext cx="42862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38,7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77" y="-6240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453" y="1799927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уборочной кампании 2024 года в Крапивинском муниципальном округе</a:t>
            </a:r>
          </a:p>
        </p:txBody>
      </p:sp>
      <p:pic>
        <p:nvPicPr>
          <p:cNvPr id="6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661" y="431775"/>
            <a:ext cx="64807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063" y="3954467"/>
            <a:ext cx="5738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Докладчик: начальник отдела сельского хозяйства,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экологии и лесоустройства администрации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Крапивинского муниципального округа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Клинцев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 Сергеевич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3253" y="382567"/>
            <a:ext cx="791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посевная площадь в 2024 году - 62086 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8939" y="1025509"/>
          <a:ext cx="7681383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Зерновые культуры - «Татарскзернопродукт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4045" y="3597277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4441" y="226797"/>
            <a:ext cx="1473220" cy="11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49" y="168253"/>
            <a:ext cx="105185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12.09.2024 года введён режим ЧС в Агропромышленном комплексе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 и Крапивинского округа в связи с опасным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агрометеорологическим явлением «Переувлажнение почвы»,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постановлением АКМО №1195 от 16.09.2024 создана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комиссия по обследованию сельскохозяйственных культур,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утраченных (погибших) в результате чрезвычайной ситуации природного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характера на территории Крапивинского муниципального округа.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-20240830-WA0035.jpg"/>
          <p:cNvPicPr>
            <a:picLocks noChangeAspect="1"/>
          </p:cNvPicPr>
          <p:nvPr/>
        </p:nvPicPr>
        <p:blipFill>
          <a:blip r:embed="rId4"/>
          <a:srcRect b="42197"/>
          <a:stretch>
            <a:fillRect/>
          </a:stretch>
        </p:blipFill>
        <p:spPr>
          <a:xfrm>
            <a:off x="331749" y="2882897"/>
            <a:ext cx="4740285" cy="2740021"/>
          </a:xfrm>
          <a:prstGeom prst="rect">
            <a:avLst/>
          </a:prstGeom>
        </p:spPr>
      </p:pic>
      <p:pic>
        <p:nvPicPr>
          <p:cNvPr id="11" name="Рисунок 10" descr="IMG-20240830-WA0044.jpg"/>
          <p:cNvPicPr>
            <a:picLocks noChangeAspect="1"/>
          </p:cNvPicPr>
          <p:nvPr/>
        </p:nvPicPr>
        <p:blipFill>
          <a:blip r:embed="rId5"/>
          <a:srcRect r="44488" b="44488"/>
          <a:stretch>
            <a:fillRect/>
          </a:stretch>
        </p:blipFill>
        <p:spPr>
          <a:xfrm>
            <a:off x="7475549" y="2740021"/>
            <a:ext cx="3597277" cy="3597277"/>
          </a:xfrm>
          <a:prstGeom prst="rect">
            <a:avLst/>
          </a:prstGeom>
        </p:spPr>
      </p:pic>
      <p:pic>
        <p:nvPicPr>
          <p:cNvPr id="14" name="Рисунок 13" descr="IMG-20240830-WA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6525" y="2811459"/>
            <a:ext cx="3382963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60377" y="96815"/>
            <a:ext cx="4857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На уборке было задействовано 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87 зерноуборочных комбайнов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zs-1218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73" y="1239823"/>
            <a:ext cx="6034929" cy="319088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32541" y="1311261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послеуборочной очистке и сушке зерна работал 21 зерносушильный комплекс со сменной производительностью 2800 тонн,  средняя сезонная нагрузка на один комплекс – 4729 тонн.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-20210906-WA0011.jpg"/>
          <p:cNvPicPr>
            <a:picLocks noChangeAspect="1"/>
          </p:cNvPicPr>
          <p:nvPr/>
        </p:nvPicPr>
        <p:blipFill>
          <a:blip r:embed="rId5" cstate="print"/>
          <a:srcRect t="5480" b="21919"/>
          <a:stretch>
            <a:fillRect/>
          </a:stretch>
        </p:blipFill>
        <p:spPr>
          <a:xfrm>
            <a:off x="8332805" y="3597277"/>
            <a:ext cx="2857520" cy="2766130"/>
          </a:xfrm>
          <a:prstGeom prst="rect">
            <a:avLst/>
          </a:prstGeom>
        </p:spPr>
      </p:pic>
      <p:pic>
        <p:nvPicPr>
          <p:cNvPr id="4098" name="Picture 2" descr="зернохранилище металлическо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6591" y="3883029"/>
            <a:ext cx="3333750" cy="23717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8873" y="4383095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хранения всей произведённой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продукции в наличии имеются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49 зерноскладов вместимостью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114 000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6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3253" y="382567"/>
            <a:ext cx="9253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показатели по уборочной кампании 2024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4623" y="1454136"/>
          <a:ext cx="10501386" cy="3785616"/>
        </p:xfrm>
        <a:graphic>
          <a:graphicData uri="http://schemas.openxmlformats.org/drawingml/2006/table">
            <a:tbl>
              <a:tblPr/>
              <a:tblGrid>
                <a:gridCol w="2143142"/>
                <a:gridCol w="2095528"/>
                <a:gridCol w="2087572"/>
                <a:gridCol w="2087572"/>
                <a:gridCol w="2087572"/>
              </a:tblGrid>
              <a:tr h="3912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Кемеровская область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Крапивинский МО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Намолочено, тонн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урожайность,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/га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Намолочено, тонн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урожайность, ц/га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Зерновые и зернобобовые культуры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1115300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21,6               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69388,3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21,7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134640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183,8                            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17727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139,5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Технические культуры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261800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13,2                   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18752,5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760377" y="0"/>
          <a:ext cx="5698079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60311" y="3097211"/>
          <a:ext cx="5412327" cy="320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475417" y="525443"/>
          <a:ext cx="478634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761037" y="3491086"/>
          <a:ext cx="5429288" cy="298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4823" y="96815"/>
            <a:ext cx="6786610" cy="10300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последние пять лет введено в оборот 12,6 тыс. га пашни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8873" y="1168385"/>
            <a:ext cx="5500726" cy="1500199"/>
            <a:chOff x="0" y="-124852"/>
            <a:chExt cx="6072230" cy="275179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-124852"/>
              <a:ext cx="6072230" cy="27517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54406" y="6186"/>
              <a:ext cx="5846386" cy="248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В 2020 году 600 га: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ООО «</a:t>
              </a:r>
              <a:r>
                <a:rPr lang="ru-RU" sz="2800" b="1" kern="1200" dirty="0" err="1" smtClean="0">
                  <a:latin typeface="Times New Roman" pitchFamily="18" charset="0"/>
                  <a:cs typeface="Times New Roman" pitchFamily="18" charset="0"/>
                </a:rPr>
                <a:t>Банновское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» – 400 га. 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ООО «Золотая Нива» - 200 га.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599" y="1454137"/>
            <a:ext cx="5500726" cy="1428761"/>
            <a:chOff x="0" y="-124852"/>
            <a:chExt cx="6072230" cy="275179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-124852"/>
              <a:ext cx="6072230" cy="27517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4406" y="6186"/>
              <a:ext cx="5846386" cy="248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В 2021 году 4 600 га: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АО «Ваганово» – 4 600 га.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435" y="2597145"/>
            <a:ext cx="5500726" cy="2214578"/>
            <a:chOff x="0" y="-234922"/>
            <a:chExt cx="6072230" cy="286186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-124852"/>
              <a:ext cx="6072230" cy="27517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54406" y="-234922"/>
              <a:ext cx="5846386" cy="2861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В 2022 году 3 400 га: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ООО «</a:t>
              </a:r>
              <a:r>
                <a:rPr lang="ru-RU" sz="2800" b="1" kern="1200" dirty="0" err="1" smtClean="0">
                  <a:latin typeface="Times New Roman" pitchFamily="18" charset="0"/>
                  <a:cs typeface="Times New Roman" pitchFamily="18" charset="0"/>
                </a:rPr>
                <a:t>Банновское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» – 346 га. 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ООО «Золотая Нива» - 700 га.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АО «Ваганово» – 2 400 га.</a:t>
              </a:r>
              <a:endParaRPr lang="ru-RU" sz="2800" b="1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18161" y="2882897"/>
            <a:ext cx="5715040" cy="1785950"/>
            <a:chOff x="78860" y="923451"/>
            <a:chExt cx="6072230" cy="275179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860" y="923451"/>
              <a:ext cx="6072230" cy="27517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36580" y="1054489"/>
              <a:ext cx="5846386" cy="248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В 2023 году 2 000 га: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ООО «Золотая Нива» 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– 568 га. 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О «Ваганово» - 1 432 га.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60311" y="4883161"/>
            <a:ext cx="11001452" cy="1500199"/>
            <a:chOff x="0" y="-124852"/>
            <a:chExt cx="6072230" cy="275179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-124852"/>
              <a:ext cx="6072230" cy="275179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0" y="6186"/>
              <a:ext cx="6072230" cy="248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В 2024 году 2 000 га: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 ООО «Золотая Нива» – 300 га.          - АО «Ваганово» – 1 100 га.              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ООО «АХ «Кузбасский» – 111 га.      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- ООО «</a:t>
              </a:r>
              <a:r>
                <a:rPr lang="ru-RU" sz="2800" b="1" kern="1200" dirty="0" err="1" smtClean="0">
                  <a:latin typeface="Times New Roman" pitchFamily="18" charset="0"/>
                  <a:cs typeface="Times New Roman" pitchFamily="18" charset="0"/>
                </a:rPr>
                <a:t>Банновское</a:t>
              </a:r>
              <a:r>
                <a:rPr lang="ru-RU" sz="2800" b="1" kern="1200" dirty="0" smtClean="0">
                  <a:latin typeface="Times New Roman" pitchFamily="18" charset="0"/>
                  <a:cs typeface="Times New Roman" pitchFamily="18" charset="0"/>
                </a:rPr>
                <a:t>» – 400 га.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36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_DSC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847" y="1239823"/>
            <a:ext cx="4098579" cy="2714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4889" y="311129"/>
            <a:ext cx="539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Государственная поддержка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46063" y="1597013"/>
          <a:ext cx="6983963" cy="420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колоск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 l="24823" r="27112"/>
          <a:stretch>
            <a:fillRect/>
          </a:stretch>
        </p:blipFill>
        <p:spPr>
          <a:xfrm flipH="1">
            <a:off x="8859803" y="1525575"/>
            <a:ext cx="2662272" cy="49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5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7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661" y="431775"/>
            <a:ext cx="64807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8084</TotalTime>
  <Words>359</Words>
  <Application>Microsoft Office PowerPoint</Application>
  <PresentationFormat>Произвольный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StroyUser1</cp:lastModifiedBy>
  <cp:revision>1299</cp:revision>
  <cp:lastPrinted>2020-03-11T07:03:08Z</cp:lastPrinted>
  <dcterms:created xsi:type="dcterms:W3CDTF">2018-10-19T07:56:24Z</dcterms:created>
  <dcterms:modified xsi:type="dcterms:W3CDTF">2024-11-22T03:56:06Z</dcterms:modified>
</cp:coreProperties>
</file>